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BDC3-1463-44BF-A233-EAF4FA3B9687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D978B-85EA-46B3-93BC-20A2B69617D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3868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7837-840D-407E-A61D-15C7ADFB6D1F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DA9BB-695A-47F1-A829-63E5403D06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4050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3170-84ED-4454-AC4D-B585DDA492EC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A2276-2E61-4A01-B675-4AF518AF0CD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5850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EBE6-CAA0-4CC1-88F8-3962DC5D198A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42F31-6284-40D2-B272-A7653D29092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8667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272C3-FB6F-4D5C-9BFE-F3F59024D988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52320-5D6A-4C39-A808-A264470033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966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EC50B-B39C-4A8B-A32E-C38C21E1FCE6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0EE93-6EDD-4092-A4FD-EDE73A9A5C8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8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6EB3-3A65-458F-941A-8232491D8D3E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5BBF-3660-41CC-B5B8-C178A2ED781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3441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21DF3-469F-47FC-BABB-E97B3665E04D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A441A-4B2A-4B6C-A5A0-1306979803C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596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112A6-8627-4D5F-A9C7-0F49E7BB2A23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AE25-310E-4EDA-A818-233FFB83072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9236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B291-6C87-46E9-81A5-D6B5D8DFC76F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16478-3959-4514-B7D9-0DD36175273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1823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8847-C49F-4EB8-BFDE-0D5C4B5305A5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21005-E7E5-4DFD-B24B-2662284FC53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774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4CDFD7-DBAA-421D-AEB9-AB2860709921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6C3C52F-D5A5-4372-BE66-526CC7D47BE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smtClean="0"/>
              <a:t>RAČUNALO</a:t>
            </a:r>
            <a:br>
              <a:rPr lang="hr-HR" altLang="sr-Latn-RS" smtClean="0"/>
            </a:br>
            <a:endParaRPr lang="hr-HR" altLang="sr-Latn-R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err="1" smtClean="0"/>
              <a:t>hardware</a:t>
            </a:r>
            <a:r>
              <a:rPr lang="hr-HR" dirty="0" smtClean="0"/>
              <a:t> + </a:t>
            </a:r>
            <a:r>
              <a:rPr lang="hr-HR" dirty="0" err="1" smtClean="0"/>
              <a:t>software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RAČUNALO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r-HR" altLang="sr-Latn-RS" smtClean="0"/>
              <a:t>HARDWARE</a:t>
            </a:r>
          </a:p>
          <a:p>
            <a:r>
              <a:rPr lang="hr-HR" altLang="sr-Latn-RS" smtClean="0"/>
              <a:t>strojna oprema računala tj. tvrdi, materijalni, opipljivi dijelovi računala</a:t>
            </a:r>
          </a:p>
          <a:p>
            <a:r>
              <a:rPr lang="hr-HR" altLang="sr-Latn-RS" smtClean="0"/>
              <a:t>kućište i sve komponente u njemu, vanjske jedinice</a:t>
            </a:r>
          </a:p>
          <a:p>
            <a:endParaRPr lang="hr-HR" altLang="sr-Latn-RS" smtClean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r-HR" altLang="sr-Latn-RS" smtClean="0"/>
              <a:t>SOFTWARE</a:t>
            </a:r>
          </a:p>
          <a:p>
            <a:r>
              <a:rPr lang="hr-HR" altLang="sr-Latn-RS" smtClean="0"/>
              <a:t>neopipljivi dijelovi računala </a:t>
            </a:r>
          </a:p>
          <a:p>
            <a:r>
              <a:rPr lang="hr-HR" altLang="sr-Latn-RS" smtClean="0"/>
              <a:t>programi i podaci</a:t>
            </a:r>
          </a:p>
          <a:p>
            <a:r>
              <a:rPr lang="hr-HR" altLang="sr-Latn-RS" smtClean="0"/>
              <a:t>glavni zadatak softwarea je da upravlja hardwareom</a:t>
            </a:r>
          </a:p>
          <a:p>
            <a:endParaRPr lang="hr-HR" altLang="sr-Latn-RS" smtClean="0"/>
          </a:p>
          <a:p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smtClean="0"/>
              <a:t>SOFTWARE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r-HR" dirty="0" smtClean="0"/>
              <a:t>neopipljivi dijelovi računala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SOFTWARE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3306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400" b="1" smtClean="0"/>
              <a:t>Sistemski software</a:t>
            </a:r>
            <a:r>
              <a:rPr lang="hr-HR" altLang="sr-Latn-R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000" smtClean="0"/>
              <a:t>pokreće računalo i upravlja cjelokupnim računalom i podacima</a:t>
            </a:r>
          </a:p>
          <a:p>
            <a:pPr lvl="1">
              <a:lnSpc>
                <a:spcPct val="90000"/>
              </a:lnSpc>
            </a:pPr>
            <a:r>
              <a:rPr lang="hr-HR" altLang="sr-Latn-RS" sz="2000" smtClean="0"/>
              <a:t>tu spadaju: </a:t>
            </a:r>
            <a:r>
              <a:rPr lang="hr-HR" altLang="sr-Latn-RS" sz="2000" b="1" smtClean="0"/>
              <a:t>operativni sustav</a:t>
            </a:r>
            <a:r>
              <a:rPr lang="hr-HR" altLang="sr-Latn-RS" sz="2000" smtClean="0"/>
              <a:t> i </a:t>
            </a:r>
            <a:r>
              <a:rPr lang="hr-HR" altLang="sr-Latn-RS" sz="2000" b="1" smtClean="0"/>
              <a:t>upravljački programi</a:t>
            </a:r>
            <a:r>
              <a:rPr lang="hr-HR" altLang="sr-Latn-RS" sz="2000" smtClean="0"/>
              <a:t> (engl. driver)</a:t>
            </a:r>
          </a:p>
          <a:p>
            <a:pPr>
              <a:lnSpc>
                <a:spcPct val="90000"/>
              </a:lnSpc>
            </a:pPr>
            <a:r>
              <a:rPr lang="hr-HR" altLang="sr-Latn-RS" sz="2400" b="1" smtClean="0"/>
              <a:t>Izvršni software</a:t>
            </a:r>
            <a:r>
              <a:rPr lang="hr-HR" altLang="sr-Latn-RS" sz="2400" smtClean="0"/>
              <a:t> (aplikativni, korisnički)</a:t>
            </a:r>
          </a:p>
          <a:p>
            <a:pPr lvl="1">
              <a:lnSpc>
                <a:spcPct val="90000"/>
              </a:lnSpc>
            </a:pPr>
            <a:r>
              <a:rPr lang="hr-HR" altLang="sr-Latn-RS" sz="2000" smtClean="0"/>
              <a:t>omogućava korisniku da izvršava određene zadatke</a:t>
            </a:r>
          </a:p>
          <a:p>
            <a:pPr>
              <a:lnSpc>
                <a:spcPct val="90000"/>
              </a:lnSpc>
            </a:pPr>
            <a:r>
              <a:rPr lang="hr-HR" altLang="sr-Latn-RS" sz="2400" b="1" smtClean="0"/>
              <a:t>Programski software</a:t>
            </a:r>
            <a:r>
              <a:rPr lang="hr-HR" altLang="sr-Latn-R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000" smtClean="0"/>
              <a:t>obično alat koji pomaže nekom programeru da izvrši neki zadatak koristeći neki programski jezik</a:t>
            </a:r>
          </a:p>
        </p:txBody>
      </p:sp>
      <p:pic>
        <p:nvPicPr>
          <p:cNvPr id="20484" name="Picture 4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157788"/>
            <a:ext cx="1076325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images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941888"/>
            <a:ext cx="121443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images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97425"/>
            <a:ext cx="16192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smtClean="0"/>
              <a:t>HARDWARE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r-HR" dirty="0" smtClean="0"/>
              <a:t>strojna oprema računala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HARDWARE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457200" y="1576388"/>
            <a:ext cx="2566988" cy="915987"/>
          </a:xfrm>
          <a:prstGeom prst="roundRect">
            <a:avLst>
              <a:gd name="adj" fmla="val 16667"/>
            </a:avLst>
          </a:prstGeom>
          <a:solidFill>
            <a:srgbClr val="E5FFE5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r-HR" altLang="sr-Latn-RS" sz="2400" b="1"/>
              <a:t>Ulazni uređaji</a:t>
            </a:r>
          </a:p>
          <a:p>
            <a:pPr eaLnBrk="0" hangingPunct="0"/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435350" y="1416050"/>
            <a:ext cx="2505075" cy="1076325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hr-HR" altLang="sr-Latn-RS" sz="2400" b="1">
                <a:cs typeface="Times New Roman" panose="02020603050405020304" pitchFamily="18" charset="0"/>
              </a:rPr>
              <a:t>Središnja jedinica</a:t>
            </a:r>
            <a:r>
              <a:rPr lang="hr-HR" altLang="sr-Latn-RS" sz="2400">
                <a:cs typeface="Times New Roman" panose="02020603050405020304" pitchFamily="18" charset="0"/>
              </a:rPr>
              <a:t> </a:t>
            </a:r>
            <a:br>
              <a:rPr lang="hr-HR" altLang="sr-Latn-RS" sz="2400">
                <a:cs typeface="Times New Roman" panose="02020603050405020304" pitchFamily="18" charset="0"/>
              </a:rPr>
            </a:br>
            <a:endParaRPr lang="hr-HR" altLang="sr-Latn-RS" sz="2400"/>
          </a:p>
          <a:p>
            <a:pPr eaLnBrk="0" hangingPunct="0"/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443663" y="1649413"/>
            <a:ext cx="2700337" cy="842962"/>
          </a:xfrm>
          <a:prstGeom prst="roundRect">
            <a:avLst>
              <a:gd name="adj" fmla="val 16667"/>
            </a:avLst>
          </a:prstGeom>
          <a:solidFill>
            <a:srgbClr val="E1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r-HR" altLang="sr-Latn-RS" sz="2400" b="1">
                <a:cs typeface="Times New Roman" panose="02020603050405020304" pitchFamily="18" charset="0"/>
              </a:rPr>
              <a:t>Izlazni uređaji</a:t>
            </a:r>
            <a:r>
              <a:rPr lang="hr-HR" altLang="sr-Latn-RS" sz="2400">
                <a:cs typeface="Times New Roman" panose="02020603050405020304" pitchFamily="18" charset="0"/>
              </a:rPr>
              <a:t/>
            </a:r>
            <a:br>
              <a:rPr lang="hr-HR" altLang="sr-Latn-RS" sz="2400">
                <a:cs typeface="Times New Roman" panose="02020603050405020304" pitchFamily="18" charset="0"/>
              </a:rPr>
            </a:b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109913" y="1916113"/>
            <a:ext cx="325437" cy="228600"/>
          </a:xfrm>
          <a:prstGeom prst="rightArrow">
            <a:avLst>
              <a:gd name="adj1" fmla="val 50000"/>
              <a:gd name="adj2" fmla="val 35590"/>
            </a:avLst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5940425" y="1916113"/>
            <a:ext cx="503238" cy="228600"/>
          </a:xfrm>
          <a:prstGeom prst="rightArrow">
            <a:avLst>
              <a:gd name="adj1" fmla="val 50000"/>
              <a:gd name="adj2" fmla="val 55035"/>
            </a:avLst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sr-Latn-RS" altLang="sr-Latn-RS"/>
          </a:p>
        </p:txBody>
      </p:sp>
      <p:pic>
        <p:nvPicPr>
          <p:cNvPr id="3090" name="Picture 18" descr="Key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911600"/>
            <a:ext cx="2459038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0" descr="Case front_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2852738"/>
            <a:ext cx="1376363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1" descr="WirelessIntelliMouseExplorerPlatinu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014663"/>
            <a:ext cx="541337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2" descr="TFT dylmo19a-8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014663"/>
            <a:ext cx="192405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57200" y="2798763"/>
            <a:ext cx="8435975" cy="30067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sr-Latn-RS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79" grpId="0" animBg="1"/>
      <p:bldP spid="3080" grpId="0" animBg="1"/>
      <p:bldP spid="30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SREDIŠNJA JEDINICA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sr-Latn-RS" smtClean="0"/>
              <a:t>matična ploča</a:t>
            </a:r>
          </a:p>
          <a:p>
            <a:r>
              <a:rPr lang="hr-HR" altLang="sr-Latn-RS" smtClean="0"/>
              <a:t>procesor</a:t>
            </a:r>
          </a:p>
          <a:p>
            <a:r>
              <a:rPr lang="hr-HR" altLang="sr-Latn-RS" smtClean="0"/>
              <a:t>RAM</a:t>
            </a:r>
          </a:p>
          <a:p>
            <a:r>
              <a:rPr lang="hr-HR" altLang="sr-Latn-RS" smtClean="0"/>
              <a:t>trajne memorije</a:t>
            </a:r>
          </a:p>
          <a:p>
            <a:r>
              <a:rPr lang="hr-HR" altLang="sr-Latn-RS" smtClean="0"/>
              <a:t>kartice</a:t>
            </a:r>
          </a:p>
        </p:txBody>
      </p:sp>
      <p:pic>
        <p:nvPicPr>
          <p:cNvPr id="5124" name="Picture 4" descr="Case front_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875"/>
            <a:ext cx="2679700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118</Words>
  <Application>Microsoft Office PowerPoint</Application>
  <PresentationFormat>Prikaz na zaslonu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Calibri</vt:lpstr>
      <vt:lpstr>Arial</vt:lpstr>
      <vt:lpstr>Times New Roman</vt:lpstr>
      <vt:lpstr>Office tema</vt:lpstr>
      <vt:lpstr>RAČUNALO </vt:lpstr>
      <vt:lpstr>RAČUNALO</vt:lpstr>
      <vt:lpstr>SOFTWARE</vt:lpstr>
      <vt:lpstr>SOFTWARE</vt:lpstr>
      <vt:lpstr>HARDWARE</vt:lpstr>
      <vt:lpstr>HARDWARE</vt:lpstr>
      <vt:lpstr>SREDIŠNJA JEDINICA</vt:lpstr>
    </vt:vector>
  </TitlesOfParts>
  <Company>vlatka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RAČUNALO</dc:title>
  <dc:creator>vlatka</dc:creator>
  <cp:lastModifiedBy>Bakarići</cp:lastModifiedBy>
  <cp:revision>5</cp:revision>
  <dcterms:created xsi:type="dcterms:W3CDTF">2014-01-02T09:38:02Z</dcterms:created>
  <dcterms:modified xsi:type="dcterms:W3CDTF">2019-04-28T12:06:58Z</dcterms:modified>
</cp:coreProperties>
</file>