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4.xml" ContentType="application/vnd.openxmlformats-officedocument.presentationml.slideLayout+xml"/>
  <Override PartName="/ppt/theme/theme5.xml" ContentType="application/vnd.openxmlformats-officedocument.theme+xml"/>
  <Override PartName="/ppt/slideLayouts/slideLayout5.xml" ContentType="application/vnd.openxmlformats-officedocument.presentationml.slideLayout+xml"/>
  <Override PartName="/ppt/theme/theme6.xml" ContentType="application/vnd.openxmlformats-officedocument.theme+xml"/>
  <Override PartName="/ppt/slideLayouts/slideLayout6.xml" ContentType="application/vnd.openxmlformats-officedocument.presentationml.slideLayout+xml"/>
  <Override PartName="/ppt/theme/theme7.xml" ContentType="application/vnd.openxmlformats-officedocument.theme+xml"/>
  <Override PartName="/ppt/slideLayouts/slideLayout7.xml" ContentType="application/vnd.openxmlformats-officedocument.presentationml.slideLayout+xml"/>
  <Override PartName="/ppt/theme/theme8.xml" ContentType="application/vnd.openxmlformats-officedocument.theme+xml"/>
  <Override PartName="/ppt/slideLayouts/slideLayout8.xml" ContentType="application/vnd.openxmlformats-officedocument.presentationml.slideLayout+xml"/>
  <Override PartName="/ppt/theme/theme9.xml" ContentType="application/vnd.openxmlformats-officedocument.theme+xml"/>
  <Override PartName="/ppt/slideLayouts/slideLayout9.xml" ContentType="application/vnd.openxmlformats-officedocument.presentationml.slideLayout+xml"/>
  <Override PartName="/ppt/theme/theme10.xml" ContentType="application/vnd.openxmlformats-officedocument.theme+xml"/>
  <Override PartName="/ppt/slideLayouts/slideLayout10.xml" ContentType="application/vnd.openxmlformats-officedocument.presentationml.slideLayout+xml"/>
  <Override PartName="/ppt/theme/theme11.xml" ContentType="application/vnd.openxmlformats-officedocument.theme+xml"/>
  <Override PartName="/ppt/slideLayouts/slideLayout11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  <p:sldMasterId id="2147483652" r:id="rId3"/>
    <p:sldMasterId id="2147483654" r:id="rId4"/>
    <p:sldMasterId id="2147483655" r:id="rId5"/>
    <p:sldMasterId id="2147483657" r:id="rId6"/>
    <p:sldMasterId id="2147483659" r:id="rId7"/>
    <p:sldMasterId id="2147483661" r:id="rId8"/>
    <p:sldMasterId id="2147483663" r:id="rId9"/>
    <p:sldMasterId id="2147483665" r:id="rId10"/>
    <p:sldMasterId id="2147483667" r:id="rId11"/>
    <p:sldMasterId id="2147483669" r:id="rId12"/>
  </p:sldMasterIdLst>
  <p:notesMasterIdLst>
    <p:notesMasterId r:id="rId26"/>
  </p:notesMasterIdLst>
  <p:sldIdLst>
    <p:sldId id="268" r:id="rId13"/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9" roundtripDataSignature="AMtx7miHTVUAv0g3DrmaAS1G0Bn09avb4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7efda9c48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7efda9c48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g7efda9c488_0_0:notes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 sz="14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ni slajd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 i okomiti tekst" type="vertTx">
  <p:cSld name="VERTICAL_TEXT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3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5" name="Google Shape;135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komiti naslov i tekst" type="vertTitleAndTx">
  <p:cSld name="VERTICAL_TITLE_AND_VERTICAL_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3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" name="Google Shape;147;p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azno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 i sadržaj" type="obj">
  <p:cSld name="OBJEC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glavlje odjeljka" type="secHead">
  <p:cSld name="SECTION_HEAD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sadržaja" type="twoObj">
  <p:cSld name="TWO_OBJEC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0" name="Google Shape;70;p2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Usporedba" type="twoTxTwoObj">
  <p:cSld name="TWO_OBJECTS_WITH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3" name="Google Shape;83;p2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4" name="Google Shape;84;p2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5" name="Google Shape;85;p2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6" name="Google Shape;86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o naslov" type="titleOnly">
  <p:cSld name="TITLE_ONLY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držaj s opisom" type="objTx">
  <p:cSld name="OBJECT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09" name="Google Shape;109;p2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0" name="Google Shape;110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ka s opisom" type="picTx">
  <p:cSld name="PICTURE_WITH_CAPTION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3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Google Shape;122;p3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23" name="Google Shape;123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9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0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6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7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transition spd="med">
    <p:wheel spokes="8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5" name="Google Shape;115;p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Google Shape;116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Google Shape;117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8" name="Google Shape;118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</p:sldLayoutIdLst>
  <p:transition spd="med">
    <p:wheel spokes="8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8" name="Google Shape;128;p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Google Shape;129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Google Shape;130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1" name="Google Shape;131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</p:sldLayoutIdLst>
  <p:transition spd="med">
    <p:wheel spokes="8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0" name="Google Shape;140;p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1" name="Google Shape;141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2" name="Google Shape;142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3" name="Google Shape;143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</p:sldLayoutIdLst>
  <p:transition spd="med">
    <p:wheel spokes="8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transition spd="med">
    <p:wheel spokes="8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transition spd="med">
    <p:wheel spokes="8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sz="1200" b="1" i="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sz="1200" b="1" i="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sz="1200" b="1" i="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sz="1200" b="1" i="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sz="1200" b="1" i="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sz="1200" b="1" i="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sz="1200" b="1" i="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sz="1200" b="1" i="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sz="1200" b="1" i="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transition spd="med">
    <p:wheel spokes="8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transition spd="med">
    <p:wheel spokes="8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transition spd="med">
    <p:wheel spokes="8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</p:sldLayoutIdLst>
  <p:transition spd="med">
    <p:wheel spokes="8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Google Shape;91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Google Shape;92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Google Shape;93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4" name="Google Shape;94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transition spd="med">
    <p:wheel spokes="8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Google Shape;102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Google Shape;103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Google Shape;104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Google Shape;105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</p:sldLayoutIdLst>
  <p:transition spd="med">
    <p:wheel spokes="8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025" y="261937"/>
            <a:ext cx="7219950" cy="633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651097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9"/>
          <p:cNvSpPr txBox="1">
            <a:spLocks noGrp="1"/>
          </p:cNvSpPr>
          <p:nvPr>
            <p:ph type="title"/>
          </p:nvPr>
        </p:nvSpPr>
        <p:spPr>
          <a:xfrm>
            <a:off x="1476375" y="0"/>
            <a:ext cx="4175125" cy="9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Važno je:</a:t>
            </a:r>
            <a:endParaRPr/>
          </a:p>
        </p:txBody>
      </p:sp>
      <p:sp>
        <p:nvSpPr>
          <p:cNvPr id="225" name="Google Shape;225;p9"/>
          <p:cNvSpPr txBox="1">
            <a:spLocks noGrp="1"/>
          </p:cNvSpPr>
          <p:nvPr>
            <p:ph type="body" idx="1"/>
          </p:nvPr>
        </p:nvSpPr>
        <p:spPr>
          <a:xfrm>
            <a:off x="0" y="836612"/>
            <a:ext cx="9144000" cy="6021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</a:t>
            </a:r>
            <a:r>
              <a:rPr lang="en-US" sz="3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naslovu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napisati o čemu je riječ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Poruku početi i završiti  </a:t>
            </a:r>
            <a:r>
              <a:rPr lang="en-US" sz="3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pozdravom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Pisati </a:t>
            </a:r>
            <a:r>
              <a:rPr lang="en-US" sz="3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kratke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 </a:t>
            </a:r>
            <a:r>
              <a:rPr lang="en-US" sz="3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jasne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poruke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Pazite na </a:t>
            </a:r>
            <a:r>
              <a:rPr lang="en-US" sz="3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gramatiku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 slati </a:t>
            </a:r>
            <a:r>
              <a:rPr lang="en-US" sz="3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nepotrebne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privitke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Pisati </a:t>
            </a:r>
            <a:r>
              <a:rPr lang="en-US" sz="3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malim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slovima, VELIKA SLOVA = VIKANJE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Pročitati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poruku prije slanja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 prosljeđivati </a:t>
            </a:r>
            <a:r>
              <a:rPr lang="en-US" sz="3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lančana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pisma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 slati poruke s </a:t>
            </a:r>
            <a:r>
              <a:rPr lang="en-US" sz="3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uvredljivim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sadržajem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Primite li poruku s uznemirujućim sadržajem, potražite </a:t>
            </a:r>
            <a:r>
              <a:rPr lang="en-US" sz="3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pomoć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roditelja, nastavnika…</a:t>
            </a:r>
            <a:endParaRPr/>
          </a:p>
        </p:txBody>
      </p:sp>
      <p:pic>
        <p:nvPicPr>
          <p:cNvPr id="226" name="Google Shape;226;p9" descr="E:\slike\sličice\pismo-e-mail 3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84168" y="1196752"/>
            <a:ext cx="2834841" cy="18978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heel spokes="8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Prednosti korištenja e-maila:</a:t>
            </a:r>
            <a:endParaRPr/>
          </a:p>
        </p:txBody>
      </p:sp>
      <p:sp>
        <p:nvSpPr>
          <p:cNvPr id="232" name="Google Shape;232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brzina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slanje </a:t>
            </a: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privitaka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(slika, tekstova, filmova…)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cijena </a:t>
            </a:r>
            <a:endParaRPr/>
          </a:p>
        </p:txBody>
      </p:sp>
      <p:pic>
        <p:nvPicPr>
          <p:cNvPr id="233" name="Google Shape;233;p10" descr="E:\slike\sličice\pismo-e-mail 3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0" y="3501008"/>
            <a:ext cx="4032448" cy="2699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heel spokes="8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7efda9c488_0_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002060"/>
                </a:solidFill>
              </a:rPr>
              <a:t>Yammer</a:t>
            </a:r>
            <a:endParaRPr/>
          </a:p>
        </p:txBody>
      </p:sp>
      <p:sp>
        <p:nvSpPr>
          <p:cNvPr id="240" name="Google Shape;240;g7efda9c488_0_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 sz="2400">
                <a:solidFill>
                  <a:srgbClr val="C00000"/>
                </a:solidFill>
              </a:rPr>
              <a:t>komunikacija i suradnja između učenika i učitelja</a:t>
            </a:r>
            <a:endParaRPr sz="2400">
              <a:solidFill>
                <a:srgbClr val="C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 sz="2400">
                <a:solidFill>
                  <a:srgbClr val="C00000"/>
                </a:solidFill>
              </a:rPr>
              <a:t>Office365</a:t>
            </a:r>
            <a:endParaRPr sz="2400">
              <a:solidFill>
                <a:srgbClr val="C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 sz="2400">
                <a:solidFill>
                  <a:srgbClr val="C00000"/>
                </a:solidFill>
              </a:rPr>
              <a:t>AAI@edu.hr   identitet</a:t>
            </a:r>
            <a:endParaRPr sz="2400">
              <a:solidFill>
                <a:srgbClr val="C00000"/>
              </a:solidFill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41" name="Google Shape;241;g7efda9c488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92088" y="3199013"/>
            <a:ext cx="3209925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1"/>
          <p:cNvSpPr txBox="1"/>
          <p:nvPr/>
        </p:nvSpPr>
        <p:spPr>
          <a:xfrm>
            <a:off x="250825" y="1125524"/>
            <a:ext cx="8713800" cy="57324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st="38100" dir="2700000">
              <a:srgbClr val="000000">
                <a:alpha val="39607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Elektronička pošta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Pošiljatelj - 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osoba koja šalje e-mail poruke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Primatelj - 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osoba na koju je adresirana e-mail poruka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Pošalji - 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naredba za slanje e-mail poruke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Adresa elektroničke pošte - 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najčešće ima oblik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 </a:t>
            </a: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imeosobe@nazivposlužitelja(domena)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Zaglavlje poruke - 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Od, Prima, Kopija (Cc),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Skrivena kopija (Bcc), Naslov, Prilog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Tijelo poruke - 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prostor u koji se upisuje tekst poruke </a:t>
            </a: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>
                <a:solidFill>
                  <a:schemeClr val="dk1"/>
                </a:solidFill>
              </a:rPr>
              <a:t>Društvene mreže</a:t>
            </a:r>
            <a:r>
              <a:rPr lang="en-US" sz="2800">
                <a:solidFill>
                  <a:schemeClr val="dk1"/>
                </a:solidFill>
              </a:rPr>
              <a:t>-za povezivanje korisnika (</a:t>
            </a:r>
            <a:r>
              <a:rPr lang="en-US" sz="2400" b="1">
                <a:solidFill>
                  <a:schemeClr val="dk1"/>
                </a:solidFill>
              </a:rPr>
              <a:t>Yammer</a:t>
            </a:r>
            <a:r>
              <a:rPr lang="en-US" sz="2800">
                <a:solidFill>
                  <a:schemeClr val="dk1"/>
                </a:solidFill>
              </a:rPr>
              <a:t>)</a:t>
            </a:r>
            <a:endParaRPr sz="2800">
              <a:solidFill>
                <a:schemeClr val="dk1"/>
              </a:solidFill>
            </a:endParaRPr>
          </a:p>
        </p:txBody>
      </p:sp>
      <p:sp>
        <p:nvSpPr>
          <p:cNvPr id="247" name="Google Shape;247;p11"/>
          <p:cNvSpPr/>
          <p:nvPr/>
        </p:nvSpPr>
        <p:spPr>
          <a:xfrm>
            <a:off x="115684" y="44624"/>
            <a:ext cx="244009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DD1F9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BDD1F9"/>
                </a:solidFill>
                <a:latin typeface="Arial"/>
                <a:ea typeface="Arial"/>
                <a:cs typeface="Arial"/>
                <a:sym typeface="Arial"/>
              </a:rPr>
              <a:t>…zapišimo…</a:t>
            </a:r>
            <a:endParaRPr/>
          </a:p>
        </p:txBody>
      </p:sp>
    </p:spTree>
  </p:cSld>
  <p:clrMapOvr>
    <a:masterClrMapping/>
  </p:clrMapOvr>
  <p:transition spd="med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874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5400"/>
              <a:buFont typeface="Calibri"/>
              <a:buNone/>
            </a:pPr>
            <a:r>
              <a:rPr lang="en-US" sz="5400" b="0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elektronička pošta</a:t>
            </a:r>
            <a:br>
              <a:rPr lang="en-US" sz="5400" b="0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5400" b="0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(e – mail)</a:t>
            </a:r>
            <a:endParaRPr/>
          </a:p>
        </p:txBody>
      </p:sp>
      <p:sp>
        <p:nvSpPr>
          <p:cNvPr id="155" name="Google Shape;155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4A7B"/>
              </a:buClr>
              <a:buSzPts val="3200"/>
              <a:buNone/>
            </a:pPr>
            <a:r>
              <a:rPr lang="en-US" sz="3200" b="0" i="0" u="none">
                <a:solidFill>
                  <a:srgbClr val="604A7B"/>
                </a:solidFill>
                <a:latin typeface="Calibri"/>
                <a:ea typeface="Calibri"/>
                <a:cs typeface="Calibri"/>
                <a:sym typeface="Calibri"/>
              </a:rPr>
              <a:t>Internet</a:t>
            </a:r>
            <a:endParaRPr/>
          </a:p>
          <a:p>
            <a:pPr marL="0" lvl="0" indent="0" algn="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ts val="3200"/>
              <a:buNone/>
            </a:pPr>
            <a:r>
              <a:rPr lang="en-US" sz="3200" b="0" i="0" u="none">
                <a:solidFill>
                  <a:srgbClr val="604A7B"/>
                </a:solidFill>
                <a:latin typeface="Calibri"/>
                <a:ea typeface="Calibri"/>
                <a:cs typeface="Calibri"/>
                <a:sym typeface="Calibri"/>
              </a:rPr>
              <a:t>5. razred</a:t>
            </a:r>
            <a:endParaRPr/>
          </a:p>
        </p:txBody>
      </p:sp>
      <p:pic>
        <p:nvPicPr>
          <p:cNvPr id="156" name="Google Shape;156;p1"/>
          <p:cNvPicPr preferRelativeResize="0"/>
          <p:nvPr/>
        </p:nvPicPr>
        <p:blipFill rotWithShape="1">
          <a:blip r:embed="rId3">
            <a:alphaModFix/>
          </a:blip>
          <a:srcRect l="31370" t="14390" r="30976" b="77081"/>
          <a:stretch/>
        </p:blipFill>
        <p:spPr>
          <a:xfrm>
            <a:off x="468312" y="404812"/>
            <a:ext cx="4926012" cy="836612"/>
          </a:xfrm>
          <a:prstGeom prst="rect">
            <a:avLst/>
          </a:prstGeom>
          <a:noFill/>
          <a:ln>
            <a:noFill/>
          </a:ln>
          <a:effectLst>
            <a:outerShdw blurRad="63500" dist="139700" dir="2700000">
              <a:srgbClr val="333333">
                <a:alpha val="64705"/>
              </a:srgbClr>
            </a:outerShdw>
          </a:effectLst>
        </p:spPr>
      </p:pic>
      <p:pic>
        <p:nvPicPr>
          <p:cNvPr id="157" name="Google Shape;157;p1" descr="E:\slike\sličice\pismo-e-mail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3762375"/>
            <a:ext cx="3095625" cy="309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Google Shape;162;p2"/>
          <p:cNvPicPr preferRelativeResize="0"/>
          <p:nvPr/>
        </p:nvPicPr>
        <p:blipFill rotWithShape="1">
          <a:blip r:embed="rId3">
            <a:alphaModFix/>
          </a:blip>
          <a:srcRect l="23045" t="21571" r="12409" b="45951"/>
          <a:stretch/>
        </p:blipFill>
        <p:spPr>
          <a:xfrm>
            <a:off x="468312" y="1773237"/>
            <a:ext cx="8202612" cy="3095625"/>
          </a:xfrm>
          <a:prstGeom prst="rect">
            <a:avLst/>
          </a:prstGeom>
          <a:noFill/>
          <a:ln>
            <a:noFill/>
          </a:ln>
          <a:effectLst>
            <a:outerShdw blurRad="63500" dist="139700" dir="2700000">
              <a:srgbClr val="333333">
                <a:alpha val="64705"/>
              </a:srgbClr>
            </a:outerShdw>
          </a:effectLst>
        </p:spPr>
      </p:pic>
      <p:pic>
        <p:nvPicPr>
          <p:cNvPr id="163" name="Google Shape;163;p2" descr="E:\slike\sličice\pismo-e-mail 2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480000">
            <a:off x="277812" y="927100"/>
            <a:ext cx="2600325" cy="1682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p3"/>
          <p:cNvPicPr preferRelativeResize="0"/>
          <p:nvPr/>
        </p:nvPicPr>
        <p:blipFill rotWithShape="1">
          <a:blip r:embed="rId3">
            <a:alphaModFix/>
          </a:blip>
          <a:srcRect l="15960" t="17076" r="7783" b="31539"/>
          <a:stretch/>
        </p:blipFill>
        <p:spPr>
          <a:xfrm>
            <a:off x="468312" y="1484312"/>
            <a:ext cx="8121650" cy="4105275"/>
          </a:xfrm>
          <a:prstGeom prst="rect">
            <a:avLst/>
          </a:prstGeom>
          <a:noFill/>
          <a:ln>
            <a:noFill/>
          </a:ln>
          <a:effectLst>
            <a:outerShdw blurRad="63500" dist="139700" dir="2700000">
              <a:srgbClr val="333333">
                <a:alpha val="64705"/>
              </a:srgbClr>
            </a:outerShdw>
          </a:effectLst>
        </p:spPr>
      </p:pic>
      <p:pic>
        <p:nvPicPr>
          <p:cNvPr id="169" name="Google Shape;169;p3" descr="E:\slike\sličice\pismo-e-mail 2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240000">
            <a:off x="293687" y="904875"/>
            <a:ext cx="2084387" cy="13477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4"/>
          <p:cNvPicPr preferRelativeResize="0"/>
          <p:nvPr/>
        </p:nvPicPr>
        <p:blipFill rotWithShape="1">
          <a:blip r:embed="rId3">
            <a:alphaModFix/>
          </a:blip>
          <a:srcRect l="31370" t="14390" r="30976" b="15718"/>
          <a:stretch/>
        </p:blipFill>
        <p:spPr>
          <a:xfrm>
            <a:off x="2339975" y="404812"/>
            <a:ext cx="4292600" cy="5976937"/>
          </a:xfrm>
          <a:prstGeom prst="rect">
            <a:avLst/>
          </a:prstGeom>
          <a:noFill/>
          <a:ln>
            <a:noFill/>
          </a:ln>
          <a:effectLst>
            <a:outerShdw blurRad="63500" dist="139700" dir="2700000">
              <a:srgbClr val="333333">
                <a:alpha val="64705"/>
              </a:srgbClr>
            </a:outerShdw>
          </a:effectLst>
        </p:spPr>
      </p:pic>
      <p:sp>
        <p:nvSpPr>
          <p:cNvPr id="175" name="Google Shape;175;p4"/>
          <p:cNvSpPr txBox="1"/>
          <p:nvPr/>
        </p:nvSpPr>
        <p:spPr>
          <a:xfrm>
            <a:off x="2555875" y="1557337"/>
            <a:ext cx="3816350" cy="1366837"/>
          </a:xfrm>
          <a:prstGeom prst="rect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5"/>
          <p:cNvPicPr preferRelativeResize="0"/>
          <p:nvPr/>
        </p:nvPicPr>
        <p:blipFill rotWithShape="1">
          <a:blip r:embed="rId3">
            <a:alphaModFix/>
          </a:blip>
          <a:srcRect r="33012"/>
          <a:stretch/>
        </p:blipFill>
        <p:spPr>
          <a:xfrm>
            <a:off x="-1587" y="1052512"/>
            <a:ext cx="8859837" cy="4618037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5"/>
          <p:cNvSpPr txBox="1"/>
          <p:nvPr/>
        </p:nvSpPr>
        <p:spPr>
          <a:xfrm>
            <a:off x="1476375" y="1643062"/>
            <a:ext cx="7667625" cy="3441700"/>
          </a:xfrm>
          <a:prstGeom prst="rect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5"/>
          <p:cNvSpPr txBox="1"/>
          <p:nvPr/>
        </p:nvSpPr>
        <p:spPr>
          <a:xfrm>
            <a:off x="1908175" y="5084762"/>
            <a:ext cx="3671887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dolazne (primljene) poruke</a:t>
            </a:r>
            <a:endParaRPr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750" y="668337"/>
            <a:ext cx="2271712" cy="4502150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6"/>
          <p:cNvSpPr txBox="1"/>
          <p:nvPr/>
        </p:nvSpPr>
        <p:spPr>
          <a:xfrm>
            <a:off x="3468687" y="549275"/>
            <a:ext cx="3624262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alibri"/>
              <a:buNone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pisanje nove poruke</a:t>
            </a:r>
            <a:endParaRPr/>
          </a:p>
        </p:txBody>
      </p:sp>
      <p:cxnSp>
        <p:nvCxnSpPr>
          <p:cNvPr id="189" name="Google Shape;189;p6"/>
          <p:cNvCxnSpPr/>
          <p:nvPr/>
        </p:nvCxnSpPr>
        <p:spPr>
          <a:xfrm flipH="1">
            <a:off x="2339975" y="841375"/>
            <a:ext cx="1128712" cy="1397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sp>
        <p:nvSpPr>
          <p:cNvPr id="190" name="Google Shape;190;p6"/>
          <p:cNvSpPr txBox="1"/>
          <p:nvPr/>
        </p:nvSpPr>
        <p:spPr>
          <a:xfrm>
            <a:off x="3492500" y="1174750"/>
            <a:ext cx="5472112" cy="1077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alibri"/>
              <a:buNone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provjera pošte </a:t>
            </a:r>
            <a:r>
              <a:rPr lang="en-US" sz="3200" b="0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(da vidimo </a:t>
            </a:r>
            <a:br>
              <a:rPr lang="en-US" sz="3200" b="0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 li nam je stigla nova poruka)</a:t>
            </a:r>
            <a:endParaRPr/>
          </a:p>
        </p:txBody>
      </p:sp>
      <p:cxnSp>
        <p:nvCxnSpPr>
          <p:cNvPr id="191" name="Google Shape;191;p6"/>
          <p:cNvCxnSpPr/>
          <p:nvPr/>
        </p:nvCxnSpPr>
        <p:spPr>
          <a:xfrm rot="10800000">
            <a:off x="2411412" y="1196975"/>
            <a:ext cx="1081087" cy="515937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sp>
        <p:nvSpPr>
          <p:cNvPr id="192" name="Google Shape;192;p6"/>
          <p:cNvSpPr txBox="1"/>
          <p:nvPr/>
        </p:nvSpPr>
        <p:spPr>
          <a:xfrm>
            <a:off x="3635375" y="2398712"/>
            <a:ext cx="2809875" cy="585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alibri"/>
              <a:buNone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poslane poruke</a:t>
            </a:r>
            <a:endParaRPr/>
          </a:p>
        </p:txBody>
      </p:sp>
      <p:cxnSp>
        <p:nvCxnSpPr>
          <p:cNvPr id="193" name="Google Shape;193;p6"/>
          <p:cNvCxnSpPr/>
          <p:nvPr/>
        </p:nvCxnSpPr>
        <p:spPr>
          <a:xfrm rot="10800000">
            <a:off x="1258887" y="2065337"/>
            <a:ext cx="2376487" cy="627062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sp>
        <p:nvSpPr>
          <p:cNvPr id="194" name="Google Shape;194;p6"/>
          <p:cNvSpPr txBox="1"/>
          <p:nvPr/>
        </p:nvSpPr>
        <p:spPr>
          <a:xfrm>
            <a:off x="3468687" y="3540125"/>
            <a:ext cx="4383087" cy="585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alibri"/>
              <a:buNone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smeće </a:t>
            </a:r>
            <a:r>
              <a:rPr lang="en-US" sz="3200" b="0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(obrisane poruke)</a:t>
            </a:r>
            <a:endParaRPr/>
          </a:p>
        </p:txBody>
      </p:sp>
      <p:cxnSp>
        <p:nvCxnSpPr>
          <p:cNvPr id="195" name="Google Shape;195;p6"/>
          <p:cNvCxnSpPr/>
          <p:nvPr/>
        </p:nvCxnSpPr>
        <p:spPr>
          <a:xfrm rot="10800000">
            <a:off x="1116012" y="2420937"/>
            <a:ext cx="2352675" cy="1411287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med" len="med"/>
            <a:tailEnd type="stealth" w="med" len="med"/>
          </a:ln>
        </p:spPr>
      </p:cxn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7"/>
          <p:cNvPicPr preferRelativeResize="0"/>
          <p:nvPr/>
        </p:nvPicPr>
        <p:blipFill rotWithShape="1">
          <a:blip r:embed="rId3">
            <a:alphaModFix/>
          </a:blip>
          <a:srcRect r="22828"/>
          <a:stretch/>
        </p:blipFill>
        <p:spPr>
          <a:xfrm>
            <a:off x="20637" y="333375"/>
            <a:ext cx="8283575" cy="360045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7"/>
          <p:cNvSpPr txBox="1"/>
          <p:nvPr/>
        </p:nvSpPr>
        <p:spPr>
          <a:xfrm>
            <a:off x="2630487" y="3789362"/>
            <a:ext cx="4679950" cy="585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alibri"/>
              <a:buNone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otvaranje poruke i čitanje </a:t>
            </a:r>
            <a:endParaRPr/>
          </a:p>
        </p:txBody>
      </p:sp>
      <p:cxnSp>
        <p:nvCxnSpPr>
          <p:cNvPr id="202" name="Google Shape;202;p7"/>
          <p:cNvCxnSpPr/>
          <p:nvPr/>
        </p:nvCxnSpPr>
        <p:spPr>
          <a:xfrm>
            <a:off x="1835150" y="2538412"/>
            <a:ext cx="1008062" cy="125095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sp>
        <p:nvSpPr>
          <p:cNvPr id="203" name="Google Shape;203;p7"/>
          <p:cNvSpPr txBox="1"/>
          <p:nvPr/>
        </p:nvSpPr>
        <p:spPr>
          <a:xfrm>
            <a:off x="20637" y="2276475"/>
            <a:ext cx="8964612" cy="261937"/>
          </a:xfrm>
          <a:prstGeom prst="rect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7"/>
          <p:cNvSpPr txBox="1"/>
          <p:nvPr/>
        </p:nvSpPr>
        <p:spPr>
          <a:xfrm>
            <a:off x="936625" y="333375"/>
            <a:ext cx="1079500" cy="260350"/>
          </a:xfrm>
          <a:prstGeom prst="rect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"/>
          <p:cNvSpPr txBox="1"/>
          <p:nvPr/>
        </p:nvSpPr>
        <p:spPr>
          <a:xfrm>
            <a:off x="2124075" y="333375"/>
            <a:ext cx="1079500" cy="260350"/>
          </a:xfrm>
          <a:prstGeom prst="rect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7"/>
          <p:cNvSpPr txBox="1"/>
          <p:nvPr/>
        </p:nvSpPr>
        <p:spPr>
          <a:xfrm>
            <a:off x="3203575" y="333375"/>
            <a:ext cx="792162" cy="260350"/>
          </a:xfrm>
          <a:prstGeom prst="rect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Google Shape;211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8450" y="90487"/>
            <a:ext cx="8764587" cy="437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8"/>
          <p:cNvSpPr txBox="1"/>
          <p:nvPr/>
        </p:nvSpPr>
        <p:spPr>
          <a:xfrm>
            <a:off x="898525" y="784225"/>
            <a:ext cx="1249362" cy="430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200"/>
              <a:buFont typeface="Calibri"/>
              <a:buNone/>
            </a:pPr>
            <a:r>
              <a:rPr lang="en-US" sz="2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primatelj</a:t>
            </a:r>
            <a:endParaRPr/>
          </a:p>
        </p:txBody>
      </p:sp>
      <p:sp>
        <p:nvSpPr>
          <p:cNvPr id="213" name="Google Shape;213;p8"/>
          <p:cNvSpPr txBox="1"/>
          <p:nvPr/>
        </p:nvSpPr>
        <p:spPr>
          <a:xfrm>
            <a:off x="1014412" y="1701800"/>
            <a:ext cx="1828800" cy="430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200"/>
              <a:buFont typeface="Calibri"/>
              <a:buNone/>
            </a:pPr>
            <a:r>
              <a:rPr lang="en-US" sz="2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naslov poruke</a:t>
            </a:r>
            <a:endParaRPr/>
          </a:p>
        </p:txBody>
      </p:sp>
      <p:sp>
        <p:nvSpPr>
          <p:cNvPr id="214" name="Google Shape;214;p8"/>
          <p:cNvSpPr txBox="1"/>
          <p:nvPr/>
        </p:nvSpPr>
        <p:spPr>
          <a:xfrm>
            <a:off x="273050" y="2565400"/>
            <a:ext cx="860425" cy="430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200"/>
              <a:buFont typeface="Calibri"/>
              <a:buNone/>
            </a:pPr>
            <a:r>
              <a:rPr lang="en-US" sz="2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prilog</a:t>
            </a:r>
            <a:endParaRPr/>
          </a:p>
        </p:txBody>
      </p:sp>
      <p:sp>
        <p:nvSpPr>
          <p:cNvPr id="215" name="Google Shape;215;p8"/>
          <p:cNvSpPr txBox="1"/>
          <p:nvPr/>
        </p:nvSpPr>
        <p:spPr>
          <a:xfrm>
            <a:off x="561975" y="3141662"/>
            <a:ext cx="2492375" cy="430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200"/>
              <a:buFont typeface="Calibri"/>
              <a:buNone/>
            </a:pPr>
            <a:r>
              <a:rPr lang="en-US" sz="2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tijelo (tekst) poruke</a:t>
            </a:r>
            <a:endParaRPr/>
          </a:p>
        </p:txBody>
      </p:sp>
      <p:sp>
        <p:nvSpPr>
          <p:cNvPr id="216" name="Google Shape;216;p8"/>
          <p:cNvSpPr txBox="1"/>
          <p:nvPr/>
        </p:nvSpPr>
        <p:spPr>
          <a:xfrm>
            <a:off x="468312" y="3644900"/>
            <a:ext cx="8207375" cy="157003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38100" dir="2700000">
              <a:srgbClr val="000000">
                <a:alpha val="39607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Cc (</a:t>
            </a:r>
            <a:r>
              <a:rPr lang="en-US" sz="2400" b="0" i="1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Carbon copy </a:t>
            </a:r>
            <a:r>
              <a:rPr lang="en-US" sz="2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400" b="0" i="1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kopija) -</a:t>
            </a:r>
            <a:r>
              <a:rPr lang="en-US" sz="2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kada želimo odjednom poslati poruku na više primatelja,</a:t>
            </a:r>
            <a:r>
              <a:rPr lang="en-US" sz="2400" b="1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adrese svih primatelja razdvajamo znakom </a:t>
            </a:r>
            <a:r>
              <a:rPr lang="en-US" sz="2400" b="1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-US" sz="2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(svi vide tko je dobio tu poruku) – ali možemo upisati i više adresa u polje Prima</a:t>
            </a:r>
            <a:endParaRPr/>
          </a:p>
        </p:txBody>
      </p:sp>
      <p:sp>
        <p:nvSpPr>
          <p:cNvPr id="217" name="Google Shape;217;p8"/>
          <p:cNvSpPr txBox="1"/>
          <p:nvPr/>
        </p:nvSpPr>
        <p:spPr>
          <a:xfrm>
            <a:off x="468312" y="5445125"/>
            <a:ext cx="6767512" cy="120015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38100" dir="2700000">
              <a:srgbClr val="000000">
                <a:alpha val="39607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Bcc</a:t>
            </a:r>
            <a:r>
              <a:rPr lang="en-US" sz="2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(</a:t>
            </a:r>
            <a:r>
              <a:rPr lang="en-US" sz="2400" b="0" i="1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Blind Carbon Copy</a:t>
            </a:r>
            <a:r>
              <a:rPr lang="en-US" sz="2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skrivena kopija) – kada želimo da neke ili sve osobe ne vide tko je sve dobio poruku </a:t>
            </a:r>
            <a:endParaRPr/>
          </a:p>
        </p:txBody>
      </p:sp>
      <p:sp>
        <p:nvSpPr>
          <p:cNvPr id="218" name="Google Shape;218;p8"/>
          <p:cNvSpPr txBox="1"/>
          <p:nvPr/>
        </p:nvSpPr>
        <p:spPr>
          <a:xfrm>
            <a:off x="898525" y="2163762"/>
            <a:ext cx="1582737" cy="360362"/>
          </a:xfrm>
          <a:prstGeom prst="rect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8"/>
          <p:cNvSpPr txBox="1"/>
          <p:nvPr/>
        </p:nvSpPr>
        <p:spPr>
          <a:xfrm>
            <a:off x="90487" y="379412"/>
            <a:ext cx="1225550" cy="431800"/>
          </a:xfrm>
          <a:prstGeom prst="rect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Office te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0_Office te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1_Office te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2_Office te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Office te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e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e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e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e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e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te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Office te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</Words>
  <Application>Microsoft Office PowerPoint</Application>
  <PresentationFormat>Prikaz na zaslonu (4:3)</PresentationFormat>
  <Paragraphs>52</Paragraphs>
  <Slides>13</Slides>
  <Notes>12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12</vt:i4>
      </vt:variant>
      <vt:variant>
        <vt:lpstr>Naslovi slajdova</vt:lpstr>
      </vt:variant>
      <vt:variant>
        <vt:i4>13</vt:i4>
      </vt:variant>
    </vt:vector>
  </HeadingPairs>
  <TitlesOfParts>
    <vt:vector size="28" baseType="lpstr">
      <vt:lpstr>Arial</vt:lpstr>
      <vt:lpstr>Calibri</vt:lpstr>
      <vt:lpstr>Verdana</vt:lpstr>
      <vt:lpstr>2_Office tema</vt:lpstr>
      <vt:lpstr>8_Office tema</vt:lpstr>
      <vt:lpstr>3_Office tema</vt:lpstr>
      <vt:lpstr>1_Office tema</vt:lpstr>
      <vt:lpstr>4_Office tema</vt:lpstr>
      <vt:lpstr>5_Office tema</vt:lpstr>
      <vt:lpstr>6_Office tema</vt:lpstr>
      <vt:lpstr>7_Office tema</vt:lpstr>
      <vt:lpstr>9_Office tema</vt:lpstr>
      <vt:lpstr>10_Office tema</vt:lpstr>
      <vt:lpstr>11_Office tema</vt:lpstr>
      <vt:lpstr>12_Office tema</vt:lpstr>
      <vt:lpstr>PowerPoint prezentacija</vt:lpstr>
      <vt:lpstr>elektronička pošta (e – mail)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Važno je:</vt:lpstr>
      <vt:lpstr>Prednosti korištenja e-maila:</vt:lpstr>
      <vt:lpstr>Yammer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vlatka</dc:creator>
  <cp:lastModifiedBy>Korisnik</cp:lastModifiedBy>
  <cp:revision>1</cp:revision>
  <dcterms:created xsi:type="dcterms:W3CDTF">2014-04-30T05:18:13Z</dcterms:created>
  <dcterms:modified xsi:type="dcterms:W3CDTF">2023-02-14T09:39:35Z</dcterms:modified>
</cp:coreProperties>
</file>