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5" r:id="rId2"/>
    <p:sldId id="286" r:id="rId3"/>
    <p:sldId id="259" r:id="rId4"/>
    <p:sldId id="260" r:id="rId5"/>
    <p:sldId id="275" r:id="rId6"/>
    <p:sldId id="276" r:id="rId7"/>
    <p:sldId id="282" r:id="rId8"/>
    <p:sldId id="261" r:id="rId9"/>
    <p:sldId id="274" r:id="rId10"/>
    <p:sldId id="277" r:id="rId11"/>
    <p:sldId id="278" r:id="rId12"/>
    <p:sldId id="279" r:id="rId13"/>
    <p:sldId id="280" r:id="rId14"/>
    <p:sldId id="269" r:id="rId15"/>
    <p:sldId id="281" r:id="rId16"/>
    <p:sldId id="283" r:id="rId17"/>
    <p:sldId id="284" r:id="rId18"/>
    <p:sldId id="272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72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30D84-04BC-431E-A554-8FC58B9EAECD}" type="datetimeFigureOut">
              <a:rPr lang="hr-HR" smtClean="0"/>
              <a:t>25.4.2022.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D7FF6-69D5-4895-8003-9C7406DAE7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41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DBBF-3B7A-4A59-980C-39833092212F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E572C-A1A1-40DB-8D71-E8C493BE2CB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674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CA3A-D169-4CDC-A4CD-B21065937771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C3641-3FD3-4404-9E5B-352B3F99BF4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732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3316-CF50-469F-B44E-94897EFBB42D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A259-86F4-499A-81C4-F03BE0A92C9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2012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A0C3-90B2-483A-A0F6-67CB4F7405B3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CF9A7-D988-4DE4-8FB8-5FE73DA8722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0984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697D-4B6B-4A90-BDCA-78800B7B1768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47F42-15B8-4C62-A2A5-ED786118569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7746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7560-ADD9-448B-89C7-408E275541FB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BF766-F771-4F9D-899D-8DA9EDEF5C4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4331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2BEE-6FDF-4E77-9C6A-14CE811C563E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05360-FA6E-4F31-B9A6-CB155768946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3335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B916-C5CB-40B3-833D-B43614F49044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F3C83-4542-4B31-925C-BFFDCBB81BB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043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FFEB-2DAA-48DF-8BBE-70AC030608B8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FA095-5806-47E0-B132-6994BFEE472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0578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78BB-D131-443F-9553-DE56C2646EFE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FAD05-29CA-4A00-A012-F43B04AAAA8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73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2FCD-2E45-4E43-8532-F3F408561CAE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4BF21-AA84-424E-A97E-4E8449174D7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1167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12264F-9EE2-4CE7-975F-5CEF793B5617}" type="datetimeFigureOut">
              <a:rPr lang="hr-HR"/>
              <a:pPr>
                <a:defRPr/>
              </a:pPr>
              <a:t>25.4.2022.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A37F17-3E9C-4BAE-861B-B09D91FE82F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865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063750" y="981076"/>
            <a:ext cx="3684588" cy="107632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jezik kojim se pišu </a:t>
            </a:r>
          </a:p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web stranice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774826" y="2708276"/>
            <a:ext cx="4176713" cy="107791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nastavak (ekstenzija) </a:t>
            </a:r>
          </a:p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web stranice</a:t>
            </a:r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6600826" y="2852739"/>
            <a:ext cx="3197225" cy="76993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4400" b="1">
                <a:solidFill>
                  <a:srgbClr val="403152"/>
                </a:solidFill>
                <a:latin typeface="Calibri" panose="020F0502020204030204" pitchFamily="34" charset="0"/>
              </a:rPr>
              <a:t>.htm ili .html</a:t>
            </a:r>
            <a:endParaRPr lang="hr-HR" altLang="sr-Latn-RS" sz="4400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351089" y="4437063"/>
            <a:ext cx="3030537" cy="107791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Prva (početna) </a:t>
            </a:r>
          </a:p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stranica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6600825" y="4652964"/>
            <a:ext cx="1462088" cy="76993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4400" b="1">
                <a:solidFill>
                  <a:srgbClr val="403152"/>
                </a:solidFill>
                <a:latin typeface="Calibri" panose="020F0502020204030204" pitchFamily="34" charset="0"/>
              </a:rPr>
              <a:t>index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527801" y="1125538"/>
            <a:ext cx="1552575" cy="76835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44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183525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HTML oznake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47685"/>
              </p:ext>
            </p:extLst>
          </p:nvPr>
        </p:nvGraphicFramePr>
        <p:xfrm>
          <a:off x="1011645" y="2248017"/>
          <a:ext cx="10168708" cy="33017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1842">
                  <a:extLst>
                    <a:ext uri="{9D8B030D-6E8A-4147-A177-3AD203B41FA5}">
                      <a16:colId xmlns:a16="http://schemas.microsoft.com/office/drawing/2014/main" val="3716574621"/>
                    </a:ext>
                  </a:extLst>
                </a:gridCol>
                <a:gridCol w="7366866">
                  <a:extLst>
                    <a:ext uri="{9D8B030D-6E8A-4147-A177-3AD203B41FA5}">
                      <a16:colId xmlns:a16="http://schemas.microsoft.com/office/drawing/2014/main" val="178341398"/>
                    </a:ext>
                  </a:extLst>
                </a:gridCol>
              </a:tblGrid>
              <a:tr h="520136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OZNAKA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OPIS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054879"/>
                  </a:ext>
                </a:extLst>
              </a:tr>
              <a:tr h="52013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&lt;html&gt; … &lt;/html&gt;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Oznaka</a:t>
                      </a:r>
                      <a:r>
                        <a:rPr lang="hr-HR" sz="2000" baseline="0" dirty="0" smtClean="0"/>
                        <a:t> za </a:t>
                      </a:r>
                      <a:r>
                        <a:rPr lang="hr-HR" sz="2000" b="1" baseline="0" dirty="0" smtClean="0"/>
                        <a:t>početak i završetak </a:t>
                      </a:r>
                      <a:r>
                        <a:rPr lang="hr-HR" sz="2000" baseline="0" dirty="0" smtClean="0"/>
                        <a:t>HTML dokumenta.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243761"/>
                  </a:ext>
                </a:extLst>
              </a:tr>
              <a:tr h="52013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&lt;head&gt; … &lt;/head&gt;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Oznaka </a:t>
                      </a:r>
                      <a:r>
                        <a:rPr lang="hr-HR" sz="2000" b="1" dirty="0" smtClean="0"/>
                        <a:t>zaglavlja</a:t>
                      </a:r>
                      <a:r>
                        <a:rPr lang="hr-HR" sz="2000" dirty="0" smtClean="0"/>
                        <a:t> mrežne stranice.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443650"/>
                  </a:ext>
                </a:extLst>
              </a:tr>
              <a:tr h="52013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&lt;meta&gt;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Definiranje </a:t>
                      </a:r>
                      <a:r>
                        <a:rPr lang="hr-HR" sz="2000" b="1" dirty="0" smtClean="0"/>
                        <a:t>obilježja</a:t>
                      </a:r>
                      <a:r>
                        <a:rPr lang="hr-HR" sz="2000" dirty="0" smtClean="0"/>
                        <a:t> mrežne stranice.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931866"/>
                  </a:ext>
                </a:extLst>
              </a:tr>
              <a:tr h="52013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&lt;title&gt;</a:t>
                      </a:r>
                      <a:r>
                        <a:rPr lang="hr-HR" sz="2000" baseline="0" dirty="0" smtClean="0"/>
                        <a:t> … &lt;/title&gt;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Unutar ove</a:t>
                      </a:r>
                      <a:r>
                        <a:rPr lang="hr-HR" sz="2000" baseline="0" dirty="0" smtClean="0"/>
                        <a:t> oznake upisuje se </a:t>
                      </a:r>
                      <a:r>
                        <a:rPr lang="hr-HR" sz="2000" b="1" baseline="0" dirty="0" smtClean="0"/>
                        <a:t>naslov</a:t>
                      </a:r>
                      <a:r>
                        <a:rPr lang="hr-HR" sz="2000" baseline="0" dirty="0" smtClean="0"/>
                        <a:t> mrežne stranice.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14934"/>
                  </a:ext>
                </a:extLst>
              </a:tr>
              <a:tr h="52013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&lt;body&gt; … &lt;/body&gt;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Oznaka </a:t>
                      </a:r>
                      <a:r>
                        <a:rPr lang="hr-HR" sz="2000" b="1" dirty="0" smtClean="0"/>
                        <a:t>tijela</a:t>
                      </a:r>
                      <a:r>
                        <a:rPr lang="hr-HR" sz="2000" dirty="0" smtClean="0"/>
                        <a:t> stranice – unutar ove oznake nalazi se sav sadržaj stranice.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1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462"/>
            <a:ext cx="10972800" cy="705428"/>
          </a:xfrm>
        </p:spPr>
        <p:txBody>
          <a:bodyPr/>
          <a:lstStyle/>
          <a:p>
            <a:r>
              <a:rPr lang="hr-HR" dirty="0" smtClean="0"/>
              <a:t>Oznake i atributi HTML jezika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20678"/>
              </p:ext>
            </p:extLst>
          </p:nvPr>
        </p:nvGraphicFramePr>
        <p:xfrm>
          <a:off x="213360" y="1127272"/>
          <a:ext cx="9396000" cy="325518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24748">
                  <a:extLst>
                    <a:ext uri="{9D8B030D-6E8A-4147-A177-3AD203B41FA5}">
                      <a16:colId xmlns:a16="http://schemas.microsoft.com/office/drawing/2014/main" val="329683294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125676067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9881524"/>
                    </a:ext>
                  </a:extLst>
                </a:gridCol>
                <a:gridCol w="1620260">
                  <a:extLst>
                    <a:ext uri="{9D8B030D-6E8A-4147-A177-3AD203B41FA5}">
                      <a16:colId xmlns:a16="http://schemas.microsoft.com/office/drawing/2014/main" val="2919401997"/>
                    </a:ext>
                  </a:extLst>
                </a:gridCol>
              </a:tblGrid>
              <a:tr h="511259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HTML OZNAKA</a:t>
                      </a:r>
                      <a:endParaRPr lang="hr-HR" sz="2000" dirty="0"/>
                    </a:p>
                  </a:txBody>
                  <a:tcPr marL="89285" marR="89285" marT="44643" marB="44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ATRIBUTI</a:t>
                      </a:r>
                      <a:endParaRPr lang="hr-HR" sz="2000" dirty="0"/>
                    </a:p>
                  </a:txBody>
                  <a:tcPr marL="89285" marR="89285" marT="44643" marB="44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OPIS</a:t>
                      </a:r>
                      <a:endParaRPr lang="hr-HR" sz="2000" dirty="0"/>
                    </a:p>
                  </a:txBody>
                  <a:tcPr marL="89285" marR="89285" marT="44643" marB="44643"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marL="89285" marR="89285" marT="44643" marB="4464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453847"/>
                  </a:ext>
                </a:extLst>
              </a:tr>
              <a:tr h="696559">
                <a:tc rowSpan="5"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&lt;p&gt; … &lt;/p&gt;</a:t>
                      </a:r>
                      <a:endParaRPr lang="hr-HR" sz="2000" baseline="0" dirty="0" smtClean="0"/>
                    </a:p>
                    <a:p>
                      <a:pPr algn="ctr"/>
                      <a:r>
                        <a:rPr lang="hr-HR" sz="2000" baseline="0" dirty="0" smtClean="0"/>
                        <a:t>oznaka </a:t>
                      </a:r>
                      <a:r>
                        <a:rPr lang="hr-HR" sz="2000" b="1" baseline="0" dirty="0" smtClean="0"/>
                        <a:t>odlomka</a:t>
                      </a:r>
                      <a:endParaRPr lang="hr-HR" sz="2000" b="1" dirty="0" smtClean="0"/>
                    </a:p>
                  </a:txBody>
                  <a:tcPr marL="89285" marR="89285" marT="44643" marB="44643" anchor="ctr"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…</a:t>
                      </a:r>
                      <a:endParaRPr lang="hr-HR" sz="2000" dirty="0"/>
                    </a:p>
                  </a:txBody>
                  <a:tcPr marL="89285" marR="89285" marT="44643" marB="44643" anchor="ctr"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između početne i završne oznake nalazi se sadržaj</a:t>
                      </a:r>
                      <a:r>
                        <a:rPr lang="hr-HR" sz="2000" baseline="0" dirty="0" smtClean="0"/>
                        <a:t> odlomka</a:t>
                      </a:r>
                      <a:endParaRPr lang="hr-HR" sz="2000" dirty="0"/>
                    </a:p>
                  </a:txBody>
                  <a:tcPr marL="89285" marR="89285" marT="44643" marB="44643"/>
                </a:tc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 marL="89285" marR="89285" marT="44643" marB="4464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737106"/>
                  </a:ext>
                </a:extLst>
              </a:tr>
              <a:tr h="511259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align</a:t>
                      </a:r>
                      <a:r>
                        <a:rPr lang="hr-HR" sz="2000" baseline="0" dirty="0" smtClean="0"/>
                        <a:t> =‘’left”</a:t>
                      </a:r>
                      <a:endParaRPr lang="hr-HR" sz="2000" dirty="0"/>
                    </a:p>
                  </a:txBody>
                  <a:tcPr marL="89285" marR="89285" marT="44643" marB="44643" anchor="ctr"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lijevo</a:t>
                      </a:r>
                      <a:r>
                        <a:rPr lang="hr-HR" sz="2000" dirty="0" smtClean="0"/>
                        <a:t> poravnanje</a:t>
                      </a:r>
                      <a:r>
                        <a:rPr lang="hr-HR" sz="2000" baseline="0" dirty="0" smtClean="0"/>
                        <a:t> odlomka</a:t>
                      </a:r>
                      <a:endParaRPr lang="hr-HR" sz="2000" dirty="0"/>
                    </a:p>
                  </a:txBody>
                  <a:tcPr marL="89285" marR="89285" marT="44643" marB="44643"/>
                </a:tc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 marL="89285" marR="89285" marT="44643" marB="4464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02357"/>
                  </a:ext>
                </a:extLst>
              </a:tr>
              <a:tr h="511259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align</a:t>
                      </a:r>
                      <a:r>
                        <a:rPr lang="hr-HR" sz="2000" baseline="0" dirty="0" smtClean="0"/>
                        <a:t> = ‘’center’’</a:t>
                      </a:r>
                      <a:endParaRPr lang="hr-HR" sz="2000" dirty="0"/>
                    </a:p>
                  </a:txBody>
                  <a:tcPr marL="89285" marR="89285" marT="44643" marB="44643" anchor="ctr"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središnje</a:t>
                      </a:r>
                      <a:r>
                        <a:rPr lang="hr-HR" sz="2000" baseline="0" dirty="0" smtClean="0"/>
                        <a:t> poravnanje odlomka</a:t>
                      </a:r>
                      <a:endParaRPr lang="hr-HR" sz="2000" dirty="0"/>
                    </a:p>
                  </a:txBody>
                  <a:tcPr marL="89285" marR="89285" marT="44643" marB="44643"/>
                </a:tc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 marL="89285" marR="89285" marT="44643" marB="4464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226887"/>
                  </a:ext>
                </a:extLst>
              </a:tr>
              <a:tr h="511259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align</a:t>
                      </a:r>
                      <a:r>
                        <a:rPr lang="hr-HR" sz="2000" baseline="0" dirty="0" smtClean="0"/>
                        <a:t> =‘’right”</a:t>
                      </a:r>
                      <a:endParaRPr lang="hr-HR" sz="2000" dirty="0" smtClean="0"/>
                    </a:p>
                  </a:txBody>
                  <a:tcPr marL="89285" marR="89285" marT="44643" marB="44643" anchor="ctr"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desno</a:t>
                      </a:r>
                      <a:r>
                        <a:rPr lang="hr-HR" sz="2000" dirty="0" smtClean="0"/>
                        <a:t> poravnanje odlomka</a:t>
                      </a:r>
                      <a:endParaRPr lang="hr-HR" sz="2000" dirty="0"/>
                    </a:p>
                  </a:txBody>
                  <a:tcPr marL="89285" marR="89285" marT="44643" marB="44643"/>
                </a:tc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 marL="89285" marR="89285" marT="44643" marB="4464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445187"/>
                  </a:ext>
                </a:extLst>
              </a:tr>
              <a:tr h="511259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align</a:t>
                      </a:r>
                      <a:r>
                        <a:rPr lang="hr-HR" sz="2000" baseline="0" dirty="0" smtClean="0"/>
                        <a:t> =‘’justify”</a:t>
                      </a:r>
                      <a:endParaRPr lang="hr-HR" sz="2000" dirty="0"/>
                    </a:p>
                  </a:txBody>
                  <a:tcPr marL="89285" marR="89285" marT="44643" marB="44643" anchor="ctr"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obostrano</a:t>
                      </a:r>
                      <a:r>
                        <a:rPr lang="hr-HR" sz="2000" dirty="0" smtClean="0"/>
                        <a:t> poravnanje odlomka</a:t>
                      </a:r>
                      <a:endParaRPr lang="hr-HR" sz="2000" dirty="0"/>
                    </a:p>
                  </a:txBody>
                  <a:tcPr marL="89285" marR="89285" marT="44643" marB="44643"/>
                </a:tc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 marL="89285" marR="89285" marT="44643" marB="4464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20857"/>
                  </a:ext>
                </a:extLst>
              </a:tr>
            </a:tbl>
          </a:graphicData>
        </a:graphic>
      </p:graphicFrame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838200" y="584120"/>
            <a:ext cx="10515600" cy="58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Pojedine HTML oznake sadrže </a:t>
            </a:r>
            <a:r>
              <a:rPr lang="hr-HR" sz="2600" b="1" dirty="0" smtClean="0"/>
              <a:t>atribute</a:t>
            </a:r>
            <a:r>
              <a:rPr lang="hr-HR" sz="2600" dirty="0" smtClean="0"/>
              <a:t> koji dodatno opisuju svojstva oznake. </a:t>
            </a:r>
            <a:endParaRPr lang="hr-HR" sz="2600" dirty="0"/>
          </a:p>
        </p:txBody>
      </p:sp>
      <p:sp>
        <p:nvSpPr>
          <p:cNvPr id="3" name="Pravokutnik 2"/>
          <p:cNvSpPr/>
          <p:nvPr/>
        </p:nvSpPr>
        <p:spPr>
          <a:xfrm>
            <a:off x="0" y="4543919"/>
            <a:ext cx="8766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sr-Latn-RS" sz="3200" dirty="0">
                <a:solidFill>
                  <a:prstClr val="black"/>
                </a:solidFill>
              </a:rPr>
              <a:t>parametar</a:t>
            </a:r>
            <a:r>
              <a:rPr lang="hr-HR" altLang="sr-Latn-RS" sz="3200" b="1" dirty="0">
                <a:solidFill>
                  <a:prstClr val="black"/>
                </a:solidFill>
              </a:rPr>
              <a:t> </a:t>
            </a:r>
            <a:r>
              <a:rPr lang="hr-HR" altLang="sr-Latn-RS" sz="3200" b="1" dirty="0" err="1">
                <a:solidFill>
                  <a:prstClr val="black"/>
                </a:solidFill>
              </a:rPr>
              <a:t>align</a:t>
            </a:r>
            <a:r>
              <a:rPr lang="hr-HR" altLang="sr-Latn-RS" sz="3200" b="1" dirty="0">
                <a:solidFill>
                  <a:prstClr val="black"/>
                </a:solidFill>
              </a:rPr>
              <a:t> </a:t>
            </a:r>
            <a:r>
              <a:rPr lang="hr-HR" altLang="sr-Latn-RS" sz="3200" dirty="0">
                <a:solidFill>
                  <a:prstClr val="black"/>
                </a:solidFill>
              </a:rPr>
              <a:t>(engl. </a:t>
            </a:r>
            <a:r>
              <a:rPr lang="hr-HR" altLang="sr-Latn-RS" sz="3200" dirty="0" err="1">
                <a:solidFill>
                  <a:prstClr val="black"/>
                </a:solidFill>
              </a:rPr>
              <a:t>alignment</a:t>
            </a:r>
            <a:r>
              <a:rPr lang="hr-HR" altLang="sr-Latn-RS" sz="3200" dirty="0">
                <a:solidFill>
                  <a:prstClr val="black"/>
                </a:solidFill>
              </a:rPr>
              <a:t> - poravnanje)</a:t>
            </a:r>
          </a:p>
        </p:txBody>
      </p:sp>
      <p:sp>
        <p:nvSpPr>
          <p:cNvPr id="5" name="Pravokutnik 4"/>
          <p:cNvSpPr/>
          <p:nvPr/>
        </p:nvSpPr>
        <p:spPr>
          <a:xfrm>
            <a:off x="4648200" y="5245832"/>
            <a:ext cx="8025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3200" b="1" dirty="0" smtClean="0">
                <a:solidFill>
                  <a:prstClr val="black"/>
                </a:solidFill>
              </a:rPr>
              <a:t>Primjer</a:t>
            </a:r>
            <a:r>
              <a:rPr lang="hr-HR" altLang="sr-Latn-RS" sz="3200" dirty="0" smtClean="0">
                <a:solidFill>
                  <a:prstClr val="black"/>
                </a:solidFill>
              </a:rPr>
              <a:t>: </a:t>
            </a:r>
            <a:r>
              <a:rPr lang="hr-HR" altLang="sr-Latn-RS" sz="3200" dirty="0">
                <a:solidFill>
                  <a:prstClr val="black"/>
                </a:solidFill>
              </a:rPr>
              <a:t>&lt;p </a:t>
            </a:r>
            <a:r>
              <a:rPr lang="hr-HR" altLang="sr-Latn-RS" sz="3200" dirty="0" err="1">
                <a:solidFill>
                  <a:prstClr val="black"/>
                </a:solidFill>
              </a:rPr>
              <a:t>align</a:t>
            </a:r>
            <a:r>
              <a:rPr lang="hr-HR" altLang="sr-Latn-RS" sz="3200" dirty="0">
                <a:solidFill>
                  <a:prstClr val="black"/>
                </a:solidFill>
              </a:rPr>
              <a:t>="</a:t>
            </a:r>
            <a:r>
              <a:rPr lang="hr-HR" altLang="sr-Latn-RS" sz="3200" dirty="0" err="1">
                <a:solidFill>
                  <a:prstClr val="black"/>
                </a:solidFill>
              </a:rPr>
              <a:t>center</a:t>
            </a:r>
            <a:r>
              <a:rPr lang="hr-HR" altLang="sr-Latn-RS" sz="3200" dirty="0">
                <a:solidFill>
                  <a:prstClr val="black"/>
                </a:solidFill>
              </a:rPr>
              <a:t>"&gt; tekst &lt;/p&gt;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744" y="2144350"/>
            <a:ext cx="3646947" cy="2442865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 bwMode="auto">
          <a:xfrm>
            <a:off x="0" y="5975177"/>
            <a:ext cx="10588752" cy="77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r-HR" altLang="sr-Latn-RS" sz="2000" b="1" dirty="0" smtClean="0"/>
              <a:t>&lt;</a:t>
            </a:r>
            <a:r>
              <a:rPr lang="hr-HR" altLang="sr-Latn-RS" sz="2000" b="1" dirty="0" err="1" smtClean="0"/>
              <a:t>br</a:t>
            </a:r>
            <a:r>
              <a:rPr lang="hr-HR" altLang="sr-Latn-RS" sz="2000" b="1" dirty="0" smtClean="0"/>
              <a:t>&gt;…&lt;/</a:t>
            </a:r>
            <a:r>
              <a:rPr lang="hr-HR" altLang="sr-Latn-RS" sz="2000" b="1" dirty="0" err="1" smtClean="0"/>
              <a:t>br</a:t>
            </a:r>
            <a:r>
              <a:rPr lang="hr-HR" altLang="sr-Latn-RS" sz="2000" b="1" dirty="0" smtClean="0"/>
              <a:t>&gt;  </a:t>
            </a:r>
            <a:r>
              <a:rPr lang="hr-HR" altLang="sr-Latn-RS" sz="2000" dirty="0" smtClean="0"/>
              <a:t>prelazak u novi red </a:t>
            </a:r>
          </a:p>
          <a:p>
            <a:pPr eaLnBrk="1" hangingPunct="1"/>
            <a:r>
              <a:rPr lang="hr-HR" altLang="sr-Latn-RS" sz="2000" b="1" dirty="0" smtClean="0"/>
              <a:t>&lt;p&gt;…&lt;/p&gt;</a:t>
            </a:r>
            <a:r>
              <a:rPr lang="hr-HR" altLang="sr-Latn-RS" sz="2000" dirty="0" smtClean="0"/>
              <a:t>  prelazak u novi red stvaranjem </a:t>
            </a:r>
            <a:r>
              <a:rPr lang="hr-HR" altLang="sr-Latn-RS" sz="2000" b="1" dirty="0" smtClean="0"/>
              <a:t>odlomka</a:t>
            </a:r>
            <a:r>
              <a:rPr lang="hr-HR" altLang="sr-Latn-RS" sz="2000" dirty="0" smtClean="0"/>
              <a:t>  (engl. </a:t>
            </a:r>
            <a:r>
              <a:rPr lang="hr-HR" altLang="sr-Latn-RS" sz="2000" dirty="0" err="1" smtClean="0"/>
              <a:t>paragraph</a:t>
            </a:r>
            <a:r>
              <a:rPr lang="hr-HR" altLang="sr-Latn-RS" sz="2000" dirty="0" smtClean="0"/>
              <a:t>), umeće jedan prazan redak </a:t>
            </a:r>
          </a:p>
        </p:txBody>
      </p:sp>
    </p:spTree>
    <p:extLst>
      <p:ext uri="{BB962C8B-B14F-4D97-AF65-F5344CB8AC3E}">
        <p14:creationId xmlns:p14="http://schemas.microsoft.com/office/powerpoint/2010/main" val="36591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462"/>
            <a:ext cx="10972800" cy="740346"/>
          </a:xfrm>
        </p:spPr>
        <p:txBody>
          <a:bodyPr/>
          <a:lstStyle/>
          <a:p>
            <a:r>
              <a:rPr lang="hr-HR" dirty="0" smtClean="0"/>
              <a:t>Oznake i atributi HTML jezika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79064"/>
              </p:ext>
            </p:extLst>
          </p:nvPr>
        </p:nvGraphicFramePr>
        <p:xfrm>
          <a:off x="1240245" y="749808"/>
          <a:ext cx="9711510" cy="33190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83247">
                  <a:extLst>
                    <a:ext uri="{9D8B030D-6E8A-4147-A177-3AD203B41FA5}">
                      <a16:colId xmlns:a16="http://schemas.microsoft.com/office/drawing/2014/main" val="329683294"/>
                    </a:ext>
                  </a:extLst>
                </a:gridCol>
                <a:gridCol w="3015052">
                  <a:extLst>
                    <a:ext uri="{9D8B030D-6E8A-4147-A177-3AD203B41FA5}">
                      <a16:colId xmlns:a16="http://schemas.microsoft.com/office/drawing/2014/main" val="1256760675"/>
                    </a:ext>
                  </a:extLst>
                </a:gridCol>
                <a:gridCol w="4313211">
                  <a:extLst>
                    <a:ext uri="{9D8B030D-6E8A-4147-A177-3AD203B41FA5}">
                      <a16:colId xmlns:a16="http://schemas.microsoft.com/office/drawing/2014/main" val="29881524"/>
                    </a:ext>
                  </a:extLst>
                </a:gridCol>
              </a:tblGrid>
              <a:tr h="52360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HTML OZNAKA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ATRIBUTI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OPIS</a:t>
                      </a:r>
                      <a:endParaRPr lang="hr-H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453847"/>
                  </a:ext>
                </a:extLst>
              </a:tr>
              <a:tr h="523602">
                <a:tc rowSpan="5"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&lt;img&gt;</a:t>
                      </a:r>
                      <a:endParaRPr lang="hr-HR" sz="2000" baseline="0" dirty="0" smtClean="0"/>
                    </a:p>
                    <a:p>
                      <a:pPr algn="ctr"/>
                      <a:r>
                        <a:rPr lang="hr-HR" sz="2000" baseline="0" dirty="0" smtClean="0"/>
                        <a:t>oznaka </a:t>
                      </a:r>
                      <a:r>
                        <a:rPr lang="hr-HR" sz="2000" b="1" baseline="0" dirty="0" smtClean="0"/>
                        <a:t>slike</a:t>
                      </a:r>
                      <a:endParaRPr lang="hr-H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border = ‘’1’’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debljina </a:t>
                      </a:r>
                      <a:r>
                        <a:rPr lang="hr-HR" sz="2000" b="1" dirty="0" smtClean="0"/>
                        <a:t>obruba</a:t>
                      </a:r>
                      <a:r>
                        <a:rPr lang="hr-HR" sz="2000" baseline="0" dirty="0" smtClean="0"/>
                        <a:t> slike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37106"/>
                  </a:ext>
                </a:extLst>
              </a:tr>
              <a:tr h="52360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000" dirty="0" smtClean="0"/>
                    </a:p>
                    <a:p>
                      <a:r>
                        <a:rPr lang="hr-HR" sz="2000" dirty="0" smtClean="0"/>
                        <a:t>src = ‘’slika.jpg’’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naziv</a:t>
                      </a:r>
                      <a:r>
                        <a:rPr lang="hr-HR" sz="2000" dirty="0" smtClean="0"/>
                        <a:t> umetnute slike koja se treba</a:t>
                      </a:r>
                      <a:r>
                        <a:rPr lang="hr-HR" sz="2000" baseline="0" dirty="0" smtClean="0"/>
                        <a:t> nalaziti unutar iste mape kao i stranica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02357"/>
                  </a:ext>
                </a:extLst>
              </a:tr>
              <a:tr h="52360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width</a:t>
                      </a:r>
                      <a:r>
                        <a:rPr lang="hr-HR" sz="2000" baseline="0" dirty="0" smtClean="0"/>
                        <a:t> = ‘’200’’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širina</a:t>
                      </a:r>
                      <a:r>
                        <a:rPr lang="hr-HR" sz="2000" dirty="0" smtClean="0"/>
                        <a:t> slike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26887"/>
                  </a:ext>
                </a:extLst>
              </a:tr>
              <a:tr h="52360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height = ‘’200’’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visina</a:t>
                      </a:r>
                      <a:r>
                        <a:rPr lang="hr-HR" sz="2000" dirty="0" smtClean="0"/>
                        <a:t> slike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45187"/>
                  </a:ext>
                </a:extLst>
              </a:tr>
              <a:tr h="52360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alt = ‘’…’’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alternativni</a:t>
                      </a:r>
                      <a:r>
                        <a:rPr lang="hr-HR" sz="2000" b="1" baseline="0" dirty="0" smtClean="0"/>
                        <a:t> tekst </a:t>
                      </a:r>
                      <a:r>
                        <a:rPr lang="hr-HR" sz="2000" baseline="0" dirty="0" smtClean="0"/>
                        <a:t>koji opisuje sliku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20857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213411" y="4316189"/>
            <a:ext cx="323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sr-Latn-RS" sz="2400" b="1" dirty="0">
                <a:solidFill>
                  <a:prstClr val="black"/>
                </a:solidFill>
              </a:rPr>
              <a:t>nema završnu značku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37160" y="4695558"/>
            <a:ext cx="8766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altLang="sr-Latn-RS" sz="2800" dirty="0">
                <a:solidFill>
                  <a:prstClr val="black"/>
                </a:solidFill>
              </a:rPr>
              <a:t>parametar</a:t>
            </a:r>
            <a:r>
              <a:rPr lang="hr-HR" altLang="sr-Latn-RS" sz="2800" b="1" dirty="0">
                <a:solidFill>
                  <a:prstClr val="black"/>
                </a:solidFill>
              </a:rPr>
              <a:t> </a:t>
            </a:r>
            <a:r>
              <a:rPr lang="hr-HR" sz="2800" b="1" dirty="0" err="1" smtClean="0"/>
              <a:t>src</a:t>
            </a:r>
            <a:r>
              <a:rPr lang="hr-HR" altLang="sr-Latn-RS" sz="2800" b="1" dirty="0" smtClean="0">
                <a:solidFill>
                  <a:prstClr val="black"/>
                </a:solidFill>
              </a:rPr>
              <a:t> </a:t>
            </a:r>
            <a:r>
              <a:rPr lang="hr-HR" altLang="sr-Latn-RS" sz="2800" dirty="0">
                <a:solidFill>
                  <a:prstClr val="black"/>
                </a:solidFill>
              </a:rPr>
              <a:t>(engl. </a:t>
            </a:r>
            <a:r>
              <a:rPr lang="hr-HR" sz="2800" dirty="0" err="1"/>
              <a:t>source</a:t>
            </a:r>
            <a:r>
              <a:rPr lang="hr-HR" altLang="sr-Latn-RS" sz="2800" dirty="0" smtClean="0">
                <a:solidFill>
                  <a:prstClr val="black"/>
                </a:solidFill>
              </a:rPr>
              <a:t> </a:t>
            </a:r>
            <a:r>
              <a:rPr lang="hr-HR" altLang="sr-Latn-RS" sz="2800" dirty="0">
                <a:solidFill>
                  <a:prstClr val="black"/>
                </a:solidFill>
              </a:rPr>
              <a:t>- </a:t>
            </a:r>
            <a:r>
              <a:rPr lang="hr-HR" altLang="sr-Latn-RS" sz="2800" dirty="0" smtClean="0">
                <a:solidFill>
                  <a:prstClr val="black"/>
                </a:solidFill>
              </a:rPr>
              <a:t>izvor)</a:t>
            </a:r>
            <a:endParaRPr lang="hr-HR" altLang="sr-Latn-RS" sz="2800" dirty="0">
              <a:solidFill>
                <a:prstClr val="black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0" y="5547969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hr-HR" altLang="sr-Latn-RS" sz="3000" b="1" dirty="0">
                <a:solidFill>
                  <a:prstClr val="black"/>
                </a:solidFill>
              </a:rPr>
              <a:t>Primjer</a:t>
            </a:r>
            <a:r>
              <a:rPr lang="hr-HR" altLang="sr-Latn-RS" sz="3000" dirty="0">
                <a:solidFill>
                  <a:prstClr val="black"/>
                </a:solidFill>
              </a:rPr>
              <a:t>: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hr-HR" altLang="sr-Latn-RS" sz="3000" dirty="0">
                <a:solidFill>
                  <a:prstClr val="black"/>
                </a:solidFill>
              </a:rPr>
              <a:t>&lt;</a:t>
            </a:r>
            <a:r>
              <a:rPr lang="hr-HR" altLang="sr-Latn-RS" sz="3000" dirty="0" err="1">
                <a:solidFill>
                  <a:prstClr val="black"/>
                </a:solidFill>
              </a:rPr>
              <a:t>img</a:t>
            </a:r>
            <a:r>
              <a:rPr lang="hr-HR" altLang="sr-Latn-RS" sz="3000" dirty="0">
                <a:solidFill>
                  <a:prstClr val="black"/>
                </a:solidFill>
              </a:rPr>
              <a:t> </a:t>
            </a:r>
            <a:r>
              <a:rPr lang="hr-HR" altLang="sr-Latn-RS" sz="3000" dirty="0" err="1">
                <a:solidFill>
                  <a:prstClr val="black"/>
                </a:solidFill>
              </a:rPr>
              <a:t>src</a:t>
            </a:r>
            <a:r>
              <a:rPr lang="hr-HR" altLang="sr-Latn-RS" sz="3000" dirty="0">
                <a:solidFill>
                  <a:prstClr val="black"/>
                </a:solidFill>
              </a:rPr>
              <a:t> =“slika.jpg” </a:t>
            </a:r>
            <a:r>
              <a:rPr lang="hr-HR" altLang="sr-Latn-RS" sz="3000" dirty="0" err="1">
                <a:solidFill>
                  <a:prstClr val="black"/>
                </a:solidFill>
              </a:rPr>
              <a:t>width</a:t>
            </a:r>
            <a:r>
              <a:rPr lang="hr-HR" altLang="sr-Latn-RS" sz="3000" dirty="0">
                <a:solidFill>
                  <a:prstClr val="black"/>
                </a:solidFill>
              </a:rPr>
              <a:t> =“400” </a:t>
            </a:r>
            <a:r>
              <a:rPr lang="hr-HR" altLang="sr-Latn-RS" sz="3000" dirty="0" err="1">
                <a:solidFill>
                  <a:prstClr val="black"/>
                </a:solidFill>
              </a:rPr>
              <a:t>height</a:t>
            </a:r>
            <a:r>
              <a:rPr lang="hr-HR" altLang="sr-Latn-RS" sz="3000" dirty="0">
                <a:solidFill>
                  <a:prstClr val="black"/>
                </a:solidFill>
              </a:rPr>
              <a:t>= “250” </a:t>
            </a:r>
            <a:r>
              <a:rPr lang="hr-HR" altLang="sr-Latn-RS" sz="3000" dirty="0" err="1">
                <a:solidFill>
                  <a:prstClr val="black"/>
                </a:solidFill>
              </a:rPr>
              <a:t>border</a:t>
            </a:r>
            <a:r>
              <a:rPr lang="hr-HR" altLang="sr-Latn-RS" sz="3000" dirty="0">
                <a:solidFill>
                  <a:prstClr val="black"/>
                </a:solidFill>
              </a:rPr>
              <a:t> =“2” alt=“Na </a:t>
            </a:r>
            <a:r>
              <a:rPr lang="hr-HR" altLang="sr-Latn-RS" sz="3000" dirty="0" smtClean="0">
                <a:solidFill>
                  <a:prstClr val="black"/>
                </a:solidFill>
              </a:rPr>
              <a:t>izletu”&gt;</a:t>
            </a:r>
            <a:endParaRPr lang="hr-HR" altLang="sr-Latn-RS" sz="3000" dirty="0">
              <a:solidFill>
                <a:prstClr val="black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375" y="4199713"/>
            <a:ext cx="2402820" cy="18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462"/>
            <a:ext cx="10972800" cy="731202"/>
          </a:xfrm>
        </p:spPr>
        <p:txBody>
          <a:bodyPr/>
          <a:lstStyle/>
          <a:p>
            <a:r>
              <a:rPr lang="hr-HR" dirty="0" smtClean="0"/>
              <a:t>Oznake i atributi HTML jezika</a:t>
            </a:r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11097"/>
              </p:ext>
            </p:extLst>
          </p:nvPr>
        </p:nvGraphicFramePr>
        <p:xfrm>
          <a:off x="1220652" y="740664"/>
          <a:ext cx="9750696" cy="25725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50232">
                  <a:extLst>
                    <a:ext uri="{9D8B030D-6E8A-4147-A177-3AD203B41FA5}">
                      <a16:colId xmlns:a16="http://schemas.microsoft.com/office/drawing/2014/main" val="1632507425"/>
                    </a:ext>
                  </a:extLst>
                </a:gridCol>
                <a:gridCol w="3250232">
                  <a:extLst>
                    <a:ext uri="{9D8B030D-6E8A-4147-A177-3AD203B41FA5}">
                      <a16:colId xmlns:a16="http://schemas.microsoft.com/office/drawing/2014/main" val="2858114928"/>
                    </a:ext>
                  </a:extLst>
                </a:gridCol>
                <a:gridCol w="3250232">
                  <a:extLst>
                    <a:ext uri="{9D8B030D-6E8A-4147-A177-3AD203B41FA5}">
                      <a16:colId xmlns:a16="http://schemas.microsoft.com/office/drawing/2014/main" val="85757674"/>
                    </a:ext>
                  </a:extLst>
                </a:gridCol>
              </a:tblGrid>
              <a:tr h="78336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HTML OZNAKA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ATRIBUTI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OPIS</a:t>
                      </a:r>
                      <a:endParaRPr lang="hr-H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8468976"/>
                  </a:ext>
                </a:extLst>
              </a:tr>
              <a:tr h="783368">
                <a:tc rowSpan="2">
                  <a:txBody>
                    <a:bodyPr/>
                    <a:lstStyle/>
                    <a:p>
                      <a:pPr algn="ctr"/>
                      <a:endParaRPr lang="hr-HR" sz="2000" dirty="0" smtClean="0"/>
                    </a:p>
                    <a:p>
                      <a:pPr algn="ctr"/>
                      <a:r>
                        <a:rPr lang="hr-HR" sz="2000" dirty="0" smtClean="0"/>
                        <a:t>&lt;a&gt; … &lt;a&gt;</a:t>
                      </a:r>
                    </a:p>
                    <a:p>
                      <a:pPr algn="ctr"/>
                      <a:r>
                        <a:rPr lang="hr-HR" sz="2000" dirty="0" smtClean="0"/>
                        <a:t>oznaka </a:t>
                      </a:r>
                      <a:r>
                        <a:rPr lang="hr-HR" sz="2000" b="1" dirty="0" smtClean="0"/>
                        <a:t>poveznice</a:t>
                      </a:r>
                      <a:endParaRPr lang="hr-H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…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između početne i završne oznake nalazi se prikazani dio poveznice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437892"/>
                  </a:ext>
                </a:extLst>
              </a:tr>
              <a:tr h="78336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href = ‘’Stranica.html’’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parametrom </a:t>
                      </a:r>
                      <a:r>
                        <a:rPr lang="hr-HR" sz="2000" b="1" dirty="0" smtClean="0"/>
                        <a:t>href </a:t>
                      </a:r>
                      <a:r>
                        <a:rPr lang="hr-HR" sz="2000" b="0" dirty="0" smtClean="0"/>
                        <a:t>naznačuje</a:t>
                      </a:r>
                      <a:r>
                        <a:rPr lang="hr-HR" sz="2000" b="0" baseline="0" dirty="0" smtClean="0"/>
                        <a:t> se </a:t>
                      </a:r>
                      <a:r>
                        <a:rPr lang="hr-HR" sz="2000" b="1" baseline="0" dirty="0" smtClean="0"/>
                        <a:t>naziv</a:t>
                      </a:r>
                      <a:r>
                        <a:rPr lang="hr-HR" sz="2000" b="0" baseline="0" dirty="0" smtClean="0"/>
                        <a:t> povezane stranice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480568"/>
                  </a:ext>
                </a:extLst>
              </a:tr>
            </a:tbl>
          </a:graphicData>
        </a:graphic>
      </p:graphicFrame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0" y="4044442"/>
            <a:ext cx="10707624" cy="221545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800" b="1" dirty="0" smtClean="0"/>
              <a:t>Primjer</a:t>
            </a:r>
            <a:r>
              <a:rPr lang="hr-HR" altLang="sr-Latn-RS" sz="2800" dirty="0" smtClean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800" dirty="0" smtClean="0"/>
              <a:t>VANJSKI    &lt;a </a:t>
            </a:r>
            <a:r>
              <a:rPr lang="hr-HR" altLang="sr-Latn-RS" sz="2800" dirty="0" err="1" smtClean="0"/>
              <a:t>href</a:t>
            </a:r>
            <a:r>
              <a:rPr lang="hr-HR" altLang="sr-Latn-RS" sz="2800" dirty="0" smtClean="0"/>
              <a:t>=" http://www.iskon.hr/"&gt; Posjetite Iskon &lt;/a&gt;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800" dirty="0" smtClean="0"/>
              <a:t>UNUTRAŠNJI  &lt;a </a:t>
            </a:r>
            <a:r>
              <a:rPr lang="hr-HR" altLang="sr-Latn-RS" sz="2800" dirty="0" err="1" smtClean="0"/>
              <a:t>href</a:t>
            </a:r>
            <a:r>
              <a:rPr lang="hr-HR" altLang="sr-Latn-RS" sz="2800" dirty="0" smtClean="0"/>
              <a:t> ="Dani_kruha.html"&gt;Dani kruha &lt;/a&gt;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800" dirty="0" smtClean="0"/>
              <a:t>NA E-MAIL ADRESU  &lt;a </a:t>
            </a:r>
            <a:r>
              <a:rPr lang="hr-HR" altLang="sr-Latn-RS" sz="2800" dirty="0" err="1" smtClean="0"/>
              <a:t>href</a:t>
            </a:r>
            <a:r>
              <a:rPr lang="hr-HR" altLang="sr-Latn-RS" sz="2800" dirty="0" smtClean="0"/>
              <a:t> = "mailto: skola@t-com.hr"&gt; Pišite nam &lt;/a&gt;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sz="2800" dirty="0" smtClean="0"/>
          </a:p>
        </p:txBody>
      </p:sp>
      <p:pic>
        <p:nvPicPr>
          <p:cNvPr id="6" name="Picture 5" descr="http://images.wisegeek.com/hand-cursor-clicking-a-l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5" y="5788152"/>
            <a:ext cx="12652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11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 smtClean="0"/>
              <a:t>Stil fonta (B, </a:t>
            </a:r>
            <a:r>
              <a:rPr lang="hr-HR" altLang="sr-Latn-RS" b="1" i="1" dirty="0" smtClean="0"/>
              <a:t>I</a:t>
            </a:r>
            <a:r>
              <a:rPr lang="hr-HR" altLang="sr-Latn-RS" b="1" dirty="0" smtClean="0"/>
              <a:t>, </a:t>
            </a:r>
            <a:r>
              <a:rPr lang="hr-HR" altLang="sr-Latn-RS" b="1" u="sng" dirty="0" smtClean="0"/>
              <a:t>U</a:t>
            </a:r>
            <a:r>
              <a:rPr lang="hr-HR" altLang="sr-Latn-RS" b="1" dirty="0" smtClean="0"/>
              <a:t>)</a:t>
            </a:r>
            <a:endParaRPr lang="hr-HR" altLang="sr-Latn-RS" dirty="0" smtClean="0"/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>
          <a:xfrm>
            <a:off x="139764" y="1618806"/>
            <a:ext cx="8803068" cy="4852988"/>
          </a:xfrm>
        </p:spPr>
        <p:txBody>
          <a:bodyPr/>
          <a:lstStyle/>
          <a:p>
            <a:r>
              <a:rPr lang="hr-HR" sz="3000" dirty="0"/>
              <a:t>&lt;strong&gt;…&lt;/</a:t>
            </a:r>
            <a:r>
              <a:rPr lang="hr-HR" sz="3000" dirty="0" err="1"/>
              <a:t>strong</a:t>
            </a:r>
            <a:r>
              <a:rPr lang="hr-HR" sz="3000" dirty="0" smtClean="0"/>
              <a:t>&gt;  ili  &lt;b&gt;…&lt;/b&gt;   </a:t>
            </a:r>
            <a:r>
              <a:rPr lang="hr-HR" sz="3000" b="1" dirty="0"/>
              <a:t>podebljano</a:t>
            </a:r>
            <a:endParaRPr lang="hr-HR" sz="3000" dirty="0"/>
          </a:p>
          <a:p>
            <a:r>
              <a:rPr lang="hr-HR" sz="3000" dirty="0"/>
              <a:t>&lt;em&gt;…&lt;/em&gt; </a:t>
            </a:r>
            <a:r>
              <a:rPr lang="hr-HR" sz="3000" dirty="0" smtClean="0"/>
              <a:t> ili  &lt;i&gt;…&lt;/i&gt; </a:t>
            </a:r>
            <a:r>
              <a:rPr lang="hr-HR" sz="3000" i="1" dirty="0" smtClean="0"/>
              <a:t>ukošeno</a:t>
            </a:r>
            <a:endParaRPr lang="hr-HR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3000" dirty="0" smtClean="0"/>
              <a:t>&lt;u&gt;…&lt;/u&gt;   </a:t>
            </a:r>
            <a:r>
              <a:rPr lang="hr-HR" altLang="sr-Latn-RS" sz="3000" u="sng" dirty="0" smtClean="0"/>
              <a:t>podcrtano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sz="30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3000" dirty="0" smtClean="0"/>
              <a:t>Primjeri: </a:t>
            </a:r>
          </a:p>
          <a:p>
            <a:pPr eaLnBrk="1" hangingPunct="1">
              <a:buNone/>
            </a:pPr>
            <a:r>
              <a:rPr lang="hr-HR" altLang="sr-Latn-RS" sz="3000" dirty="0" smtClean="0"/>
              <a:t>&lt;</a:t>
            </a:r>
            <a:r>
              <a:rPr lang="hr-HR" sz="3000" dirty="0" smtClean="0"/>
              <a:t>b</a:t>
            </a:r>
            <a:r>
              <a:rPr lang="hr-HR" altLang="sr-Latn-RS" sz="3000" dirty="0" smtClean="0"/>
              <a:t>&gt;</a:t>
            </a:r>
            <a:r>
              <a:rPr lang="hr-HR" altLang="sr-Latn-RS" sz="3000" dirty="0" err="1" smtClean="0"/>
              <a:t>bla</a:t>
            </a:r>
            <a:r>
              <a:rPr lang="hr-HR" altLang="sr-Latn-RS" sz="3000" dirty="0" smtClean="0"/>
              <a:t>, </a:t>
            </a:r>
            <a:r>
              <a:rPr lang="hr-HR" altLang="sr-Latn-RS" sz="3000" dirty="0" err="1" smtClean="0"/>
              <a:t>bla</a:t>
            </a:r>
            <a:r>
              <a:rPr lang="hr-HR" altLang="sr-Latn-RS" sz="3000" dirty="0" smtClean="0"/>
              <a:t>, </a:t>
            </a:r>
            <a:r>
              <a:rPr lang="hr-HR" altLang="sr-Latn-RS" sz="3000" dirty="0" err="1" smtClean="0"/>
              <a:t>bla</a:t>
            </a:r>
            <a:r>
              <a:rPr lang="hr-HR" altLang="sr-Latn-RS" sz="3000" dirty="0" smtClean="0"/>
              <a:t>&lt;/</a:t>
            </a:r>
            <a:r>
              <a:rPr lang="hr-HR" sz="3000" dirty="0" smtClean="0"/>
              <a:t>b</a:t>
            </a:r>
            <a:r>
              <a:rPr lang="hr-HR" altLang="sr-Latn-RS" sz="3000" dirty="0" smtClean="0"/>
              <a:t>&gt;</a:t>
            </a:r>
          </a:p>
          <a:p>
            <a:pPr eaLnBrk="1" hangingPunct="1">
              <a:buNone/>
            </a:pPr>
            <a:r>
              <a:rPr lang="hr-HR" altLang="sr-Latn-RS" sz="3000" dirty="0" smtClean="0"/>
              <a:t>&lt;</a:t>
            </a:r>
            <a:r>
              <a:rPr lang="hr-HR" sz="3000" dirty="0" smtClean="0"/>
              <a:t>i</a:t>
            </a:r>
            <a:r>
              <a:rPr lang="hr-HR" altLang="sr-Latn-RS" sz="3000" dirty="0" smtClean="0"/>
              <a:t>&gt;</a:t>
            </a:r>
            <a:r>
              <a:rPr lang="hr-HR" altLang="sr-Latn-RS" sz="3000" dirty="0" err="1" smtClean="0"/>
              <a:t>bla</a:t>
            </a:r>
            <a:r>
              <a:rPr lang="hr-HR" altLang="sr-Latn-RS" sz="3000" dirty="0" smtClean="0"/>
              <a:t>, </a:t>
            </a:r>
            <a:r>
              <a:rPr lang="hr-HR" altLang="sr-Latn-RS" sz="3000" dirty="0" err="1" smtClean="0"/>
              <a:t>bla</a:t>
            </a:r>
            <a:r>
              <a:rPr lang="hr-HR" altLang="sr-Latn-RS" sz="3000" dirty="0" smtClean="0"/>
              <a:t>, </a:t>
            </a:r>
            <a:r>
              <a:rPr lang="hr-HR" altLang="sr-Latn-RS" sz="3000" dirty="0" err="1" smtClean="0"/>
              <a:t>bla</a:t>
            </a:r>
            <a:r>
              <a:rPr lang="hr-HR" altLang="sr-Latn-RS" sz="3000" dirty="0" smtClean="0"/>
              <a:t>&lt;/</a:t>
            </a:r>
            <a:r>
              <a:rPr lang="hr-HR" sz="3000" dirty="0" smtClean="0"/>
              <a:t>i</a:t>
            </a:r>
            <a:r>
              <a:rPr lang="hr-HR" altLang="sr-Latn-RS" sz="3000" dirty="0" smtClean="0"/>
              <a:t>&gt;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3000" dirty="0" smtClean="0"/>
              <a:t>&lt;u&gt;</a:t>
            </a:r>
            <a:r>
              <a:rPr lang="hr-HR" altLang="sr-Latn-RS" sz="3000" dirty="0" err="1" smtClean="0"/>
              <a:t>bla</a:t>
            </a:r>
            <a:r>
              <a:rPr lang="hr-HR" altLang="sr-Latn-RS" sz="3000" dirty="0" smtClean="0"/>
              <a:t>, </a:t>
            </a:r>
            <a:r>
              <a:rPr lang="hr-HR" altLang="sr-Latn-RS" sz="3000" dirty="0" err="1" smtClean="0"/>
              <a:t>bla</a:t>
            </a:r>
            <a:r>
              <a:rPr lang="hr-HR" altLang="sr-Latn-RS" sz="3000" dirty="0" smtClean="0"/>
              <a:t>, </a:t>
            </a:r>
            <a:r>
              <a:rPr lang="hr-HR" altLang="sr-Latn-RS" sz="3000" dirty="0" err="1" smtClean="0"/>
              <a:t>bla</a:t>
            </a:r>
            <a:r>
              <a:rPr lang="hr-HR" altLang="sr-Latn-RS" sz="3000" dirty="0" smtClean="0"/>
              <a:t>&lt;/u&gt;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34077" r="19904" b="31470"/>
          <a:stretch>
            <a:fillRect/>
          </a:stretch>
        </p:blipFill>
        <p:spPr bwMode="auto">
          <a:xfrm>
            <a:off x="8284464" y="1417638"/>
            <a:ext cx="3429444" cy="22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6451">
            <a:off x="4561131" y="5349570"/>
            <a:ext cx="5860496" cy="7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7" y="557784"/>
            <a:ext cx="3564730" cy="35720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89" y="1408176"/>
            <a:ext cx="6799135" cy="49611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429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211" y="668750"/>
            <a:ext cx="1943100" cy="6000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2207"/>
            <a:ext cx="12192000" cy="4044233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186017" y="460955"/>
            <a:ext cx="4149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dirty="0" smtClean="0">
                <a:solidFill>
                  <a:prstClr val="black"/>
                </a:solidFill>
              </a:rPr>
              <a:t>Kod napisan u programu </a:t>
            </a:r>
          </a:p>
          <a:p>
            <a:r>
              <a:rPr lang="hr-HR" sz="3000" dirty="0" smtClean="0">
                <a:solidFill>
                  <a:prstClr val="black"/>
                </a:solidFill>
              </a:rPr>
              <a:t>Blok za pisanje (</a:t>
            </a:r>
            <a:r>
              <a:rPr lang="hr-HR" sz="3000" dirty="0" err="1" smtClean="0">
                <a:solidFill>
                  <a:prstClr val="black"/>
                </a:solidFill>
              </a:rPr>
              <a:t>Notepad</a:t>
            </a:r>
            <a:r>
              <a:rPr lang="hr-HR" sz="3000" dirty="0" smtClean="0">
                <a:solidFill>
                  <a:prstClr val="black"/>
                </a:solidFill>
              </a:rPr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172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26" y="405910"/>
            <a:ext cx="8394573" cy="5885162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7600664" y="1050028"/>
            <a:ext cx="2629310" cy="1912628"/>
            <a:chOff x="6146768" y="4460740"/>
            <a:chExt cx="2629310" cy="1912628"/>
          </a:xfrm>
        </p:grpSpPr>
        <p:sp>
          <p:nvSpPr>
            <p:cNvPr id="7" name="Pravokutnik 6"/>
            <p:cNvSpPr/>
            <p:nvPr/>
          </p:nvSpPr>
          <p:spPr>
            <a:xfrm>
              <a:off x="6146768" y="4460740"/>
              <a:ext cx="262931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800" dirty="0" smtClean="0"/>
                <a:t>Prikaz stranice u </a:t>
              </a:r>
            </a:p>
            <a:p>
              <a:r>
                <a:rPr lang="hr-HR" sz="2800" dirty="0" smtClean="0"/>
                <a:t>web pregledniku</a:t>
              </a:r>
              <a:endParaRPr lang="hr-HR" dirty="0"/>
            </a:p>
          </p:txBody>
        </p:sp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6768" y="5399550"/>
              <a:ext cx="2629310" cy="973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189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3287714" y="1"/>
            <a:ext cx="4537075" cy="689103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u="sng" dirty="0">
                <a:solidFill>
                  <a:schemeClr val="accent4">
                    <a:lumMod val="50000"/>
                  </a:schemeClr>
                </a:solidFill>
              </a:rPr>
              <a:t>OSNOVE HTML-a</a:t>
            </a:r>
            <a:endParaRPr lang="hr-HR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0" y="926847"/>
            <a:ext cx="7123176" cy="5399639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hr-HR" sz="2000" b="1" u="sng" dirty="0">
                <a:solidFill>
                  <a:schemeClr val="accent4">
                    <a:lumMod val="50000"/>
                  </a:schemeClr>
                </a:solidFill>
              </a:rPr>
              <a:t>HTML</a:t>
            </a:r>
            <a:r>
              <a:rPr lang="hr-HR" sz="20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– (</a:t>
            </a:r>
            <a:r>
              <a:rPr lang="hr-HR" sz="2000" dirty="0" err="1">
                <a:solidFill>
                  <a:schemeClr val="accent4">
                    <a:lumMod val="50000"/>
                  </a:schemeClr>
                </a:solidFill>
              </a:rPr>
              <a:t>engl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hr-HR" sz="2000" b="1" dirty="0" err="1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hr-HR" sz="2000" dirty="0" err="1">
                <a:solidFill>
                  <a:schemeClr val="accent4">
                    <a:lumMod val="50000"/>
                  </a:schemeClr>
                </a:solidFill>
              </a:rPr>
              <a:t>yper</a:t>
            </a:r>
            <a:r>
              <a:rPr lang="hr-HR" sz="2000" b="1" dirty="0" err="1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hr-HR" sz="2000" dirty="0" err="1">
                <a:solidFill>
                  <a:schemeClr val="accent4">
                    <a:lumMod val="50000"/>
                  </a:schemeClr>
                </a:solidFill>
              </a:rPr>
              <a:t>ext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hr-HR" sz="2000" dirty="0" err="1">
                <a:solidFill>
                  <a:schemeClr val="accent4">
                    <a:lumMod val="50000"/>
                  </a:schemeClr>
                </a:solidFill>
              </a:rPr>
              <a:t>arkup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2000" b="1" dirty="0" err="1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hr-HR" sz="2000" dirty="0" err="1">
                <a:solidFill>
                  <a:schemeClr val="accent4">
                    <a:lumMod val="50000"/>
                  </a:schemeClr>
                </a:solidFill>
              </a:rPr>
              <a:t>anguage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) – prezentacijski, opisni jezik namijenjen izradi mrežnih 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stranica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r-HR" sz="2000" b="1" u="sng" dirty="0" smtClean="0">
                <a:solidFill>
                  <a:schemeClr val="accent4">
                    <a:lumMod val="50000"/>
                  </a:schemeClr>
                </a:solidFill>
              </a:rPr>
              <a:t>HTML DOKUMENT</a:t>
            </a:r>
            <a:r>
              <a:rPr lang="hr-HR" sz="2000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– mrežna stranica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, ima nastavak .</a:t>
            </a:r>
            <a:r>
              <a:rPr lang="hr-HR" sz="2000" dirty="0" err="1" smtClean="0">
                <a:solidFill>
                  <a:schemeClr val="accent4">
                    <a:lumMod val="50000"/>
                  </a:schemeClr>
                </a:solidFill>
              </a:rPr>
              <a:t>html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 ili .</a:t>
            </a:r>
            <a:r>
              <a:rPr lang="hr-HR" sz="2000" dirty="0" err="1" smtClean="0">
                <a:solidFill>
                  <a:schemeClr val="accent4">
                    <a:lumMod val="50000"/>
                  </a:schemeClr>
                </a:solidFill>
              </a:rPr>
              <a:t>htm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 i sastoji se od značaka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r-HR" sz="2000" b="1" u="sng" dirty="0" smtClean="0">
                <a:solidFill>
                  <a:schemeClr val="accent4">
                    <a:lumMod val="50000"/>
                  </a:schemeClr>
                </a:solidFill>
              </a:rPr>
              <a:t>ZNAČKE </a:t>
            </a:r>
            <a:r>
              <a:rPr lang="hr-HR" sz="2000" b="1" u="sng" dirty="0">
                <a:solidFill>
                  <a:schemeClr val="accent4">
                    <a:lumMod val="50000"/>
                  </a:schemeClr>
                </a:solidFill>
              </a:rPr>
              <a:t>(oznake, </a:t>
            </a:r>
            <a:r>
              <a:rPr lang="hr-HR" sz="2000" b="1" u="sng" dirty="0" err="1">
                <a:solidFill>
                  <a:schemeClr val="accent4">
                    <a:lumMod val="50000"/>
                  </a:schemeClr>
                </a:solidFill>
              </a:rPr>
              <a:t>tagovi</a:t>
            </a:r>
            <a:r>
              <a:rPr lang="hr-HR" sz="2000" b="1" u="sng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hr-HR" sz="20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– ključne riječi HTML koda </a:t>
            </a:r>
          </a:p>
          <a:p>
            <a:pPr lvl="2" eaLnBrk="1" hangingPunct="1">
              <a:buFont typeface="Calibri" pitchFamily="34" charset="0"/>
              <a:buChar char="–"/>
              <a:defRPr/>
            </a:pP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okružene su znakovima &lt; &gt; </a:t>
            </a:r>
          </a:p>
          <a:p>
            <a:pPr lvl="2" eaLnBrk="1" hangingPunct="1">
              <a:buFont typeface="Calibri" pitchFamily="34" charset="0"/>
              <a:buChar char="–"/>
              <a:defRPr/>
            </a:pP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većinom postoji  početna (</a:t>
            </a:r>
            <a:r>
              <a:rPr lang="hr-HR" sz="2000" dirty="0" err="1">
                <a:solidFill>
                  <a:schemeClr val="accent4">
                    <a:lumMod val="50000"/>
                  </a:schemeClr>
                </a:solidFill>
              </a:rPr>
              <a:t>npr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. &lt;head&gt;)  i </a:t>
            </a:r>
            <a:br>
              <a:rPr lang="hr-HR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završna značka (</a:t>
            </a:r>
            <a:r>
              <a:rPr lang="hr-HR" sz="2000" dirty="0" err="1">
                <a:solidFill>
                  <a:schemeClr val="accent4">
                    <a:lumMod val="50000"/>
                  </a:schemeClr>
                </a:solidFill>
              </a:rPr>
              <a:t>npr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. &lt;/</a:t>
            </a:r>
            <a:r>
              <a:rPr lang="hr-HR" sz="2000" dirty="0" err="1">
                <a:solidFill>
                  <a:schemeClr val="accent4">
                    <a:lumMod val="50000"/>
                  </a:schemeClr>
                </a:solidFill>
              </a:rPr>
              <a:t>head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&gt;)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&lt;</a:t>
            </a:r>
            <a:r>
              <a:rPr lang="hr-HR" sz="2000" b="1" dirty="0" err="1" smtClean="0">
                <a:solidFill>
                  <a:schemeClr val="accent4">
                    <a:lumMod val="50000"/>
                  </a:schemeClr>
                </a:solidFill>
              </a:rPr>
              <a:t>head</a:t>
            </a: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&gt;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   zaglavlje – naziv stranice, obilježja stranice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&lt;</a:t>
            </a:r>
            <a:r>
              <a:rPr lang="hr-HR" sz="2000" b="1" dirty="0" err="1" smtClean="0">
                <a:solidFill>
                  <a:schemeClr val="accent4">
                    <a:lumMod val="50000"/>
                  </a:schemeClr>
                </a:solidFill>
              </a:rPr>
              <a:t>body</a:t>
            </a: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&gt; 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  sadržaj (tijelo) dokumenta – sve što se želi 	prikazati na stranici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&lt;title&gt;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   naslov - na naslovnoj traci web preglednika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&lt;</a:t>
            </a:r>
            <a:r>
              <a:rPr lang="hr-HR" sz="2000" b="1" dirty="0" err="1" smtClean="0">
                <a:solidFill>
                  <a:schemeClr val="accent4">
                    <a:lumMod val="50000"/>
                  </a:schemeClr>
                </a:solidFill>
              </a:rPr>
              <a:t>html</a:t>
            </a: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&gt; 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 &lt;/</a:t>
            </a:r>
            <a:r>
              <a:rPr lang="hr-HR" sz="2000" b="1" dirty="0" err="1" smtClean="0">
                <a:solidFill>
                  <a:schemeClr val="accent4">
                    <a:lumMod val="50000"/>
                  </a:schemeClr>
                </a:solidFill>
              </a:rPr>
              <a:t>html</a:t>
            </a: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>&gt; 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– na početku i na kraju web stranice</a:t>
            </a:r>
          </a:p>
          <a:p>
            <a:pPr eaLnBrk="1" hangingPunct="1">
              <a:buNone/>
              <a:defRPr/>
            </a:pPr>
            <a:r>
              <a:rPr lang="hr-HR" sz="2000" b="1" dirty="0">
                <a:solidFill>
                  <a:schemeClr val="accent4">
                    <a:lumMod val="50000"/>
                  </a:schemeClr>
                </a:solidFill>
              </a:rPr>
              <a:t>Dijelovi mrežne stranice su: </a:t>
            </a: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r-HR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zaglavlje</a:t>
            </a: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, navigacija, sadržaj i 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podnožje</a:t>
            </a:r>
            <a:endParaRPr lang="hr-H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6326487"/>
            <a:ext cx="211628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ln/>
                <a:solidFill>
                  <a:srgbClr val="7030A0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…zapišimo…</a:t>
            </a: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 bwMode="auto">
          <a:xfrm>
            <a:off x="6906768" y="3590672"/>
            <a:ext cx="5285232" cy="30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000" b="1" dirty="0" smtClean="0">
                <a:solidFill>
                  <a:schemeClr val="accent4">
                    <a:lumMod val="50000"/>
                  </a:schemeClr>
                </a:solidFill>
              </a:rPr>
              <a:t>oznaka p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 – odlomak ( &lt;p&gt; …&lt;/p&gt; 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000" b="1" dirty="0" smtClean="0">
                <a:solidFill>
                  <a:schemeClr val="accent4">
                    <a:lumMod val="50000"/>
                  </a:schemeClr>
                </a:solidFill>
              </a:rPr>
              <a:t>oznaka a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 – poveznica (&lt;a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href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 = …&gt; …&lt;/a&gt;)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000" b="1" dirty="0" smtClean="0">
                <a:solidFill>
                  <a:schemeClr val="accent4">
                    <a:lumMod val="50000"/>
                  </a:schemeClr>
                </a:solidFill>
              </a:rPr>
              <a:t>oznaka </a:t>
            </a:r>
            <a:r>
              <a:rPr lang="hr-HR" altLang="sr-Latn-RS" sz="2000" b="1" dirty="0" err="1" smtClean="0">
                <a:solidFill>
                  <a:schemeClr val="accent4">
                    <a:lumMod val="50000"/>
                  </a:schemeClr>
                </a:solidFill>
              </a:rPr>
              <a:t>img</a:t>
            </a:r>
            <a:r>
              <a:rPr lang="hr-HR" altLang="sr-Latn-R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– slika (slike nemaju završnu oznaku)	(&lt;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img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src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 =…&gt; 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000" b="1" dirty="0" smtClean="0">
                <a:solidFill>
                  <a:schemeClr val="accent4">
                    <a:lumMod val="50000"/>
                  </a:schemeClr>
                </a:solidFill>
              </a:rPr>
              <a:t>parametri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 - određuju svojstva oznake </a:t>
            </a:r>
            <a:b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align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left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right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center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justify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),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href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border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widith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height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r-HR" altLang="sr-Latn-RS" sz="2000" dirty="0" err="1" smtClean="0">
                <a:solidFill>
                  <a:schemeClr val="accent4">
                    <a:lumMod val="50000"/>
                  </a:schemeClr>
                </a:solidFill>
              </a:rPr>
              <a:t>src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2000" b="1" dirty="0" smtClean="0">
                <a:solidFill>
                  <a:schemeClr val="accent4">
                    <a:lumMod val="50000"/>
                  </a:schemeClr>
                </a:solidFill>
              </a:rPr>
              <a:t>uređivanje fonta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hr-HR" altLang="sr-Latn-RS" sz="2000" b="1" dirty="0" smtClean="0">
                <a:solidFill>
                  <a:schemeClr val="accent4">
                    <a:lumMod val="50000"/>
                  </a:schemeClr>
                </a:solidFill>
              </a:rPr>
              <a:t>podebljano</a:t>
            </a:r>
            <a:r>
              <a:rPr lang="hr-HR" altLang="sr-Latn-R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&lt;b&gt;…&lt;/b&gt;, </a:t>
            </a:r>
            <a:b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</a:rPr>
              <a:t>ukošeno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 &lt;i&gt;…&lt;/i&gt;, </a:t>
            </a:r>
            <a:r>
              <a:rPr lang="hr-HR" sz="2000" u="sng" dirty="0" smtClean="0">
                <a:solidFill>
                  <a:schemeClr val="accent4">
                    <a:lumMod val="50000"/>
                  </a:schemeClr>
                </a:solidFill>
              </a:rPr>
              <a:t>podvučeno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 &lt;u&gt;…&lt;/u&gt;</a:t>
            </a:r>
            <a:endParaRPr lang="hr-HR" altLang="sr-Latn-RS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424" y="527508"/>
            <a:ext cx="1956330" cy="20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703389" y="1477963"/>
            <a:ext cx="4638675" cy="107791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veza prema drugim </a:t>
            </a:r>
          </a:p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stranicama, dokumentima</a:t>
            </a:r>
          </a:p>
        </p:txBody>
      </p:sp>
      <p:sp>
        <p:nvSpPr>
          <p:cNvPr id="3" name="Pravokutnik 2"/>
          <p:cNvSpPr/>
          <p:nvPr/>
        </p:nvSpPr>
        <p:spPr>
          <a:xfrm>
            <a:off x="6959600" y="1262063"/>
            <a:ext cx="2643188" cy="144621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44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poveznice </a:t>
            </a:r>
          </a:p>
          <a:p>
            <a:pPr algn="ctr">
              <a:defRPr/>
            </a:pPr>
            <a:r>
              <a:rPr lang="hr-HR" sz="44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(linkovi)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060915" y="3567113"/>
            <a:ext cx="1525161" cy="107721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dijelovi </a:t>
            </a:r>
          </a:p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stranica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159897" y="3561143"/>
            <a:ext cx="5101525" cy="144655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44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zaglavlje, navigacija, </a:t>
            </a:r>
          </a:p>
          <a:p>
            <a:pPr algn="ctr">
              <a:defRPr/>
            </a:pPr>
            <a:r>
              <a:rPr lang="hr-HR" sz="44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sadržaj, podnožje</a:t>
            </a:r>
          </a:p>
        </p:txBody>
      </p:sp>
    </p:spTree>
    <p:extLst>
      <p:ext uri="{BB962C8B-B14F-4D97-AF65-F5344CB8AC3E}">
        <p14:creationId xmlns:p14="http://schemas.microsoft.com/office/powerpoint/2010/main" val="21617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459831" y="2129981"/>
            <a:ext cx="7272338" cy="206210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Do sada smo </a:t>
            </a:r>
            <a:r>
              <a:rPr lang="hr-HR" sz="3200" b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pregledavali </a:t>
            </a: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web </a:t>
            </a:r>
            <a:r>
              <a:rPr lang="hr-HR" sz="3200" b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stranice.</a:t>
            </a:r>
          </a:p>
          <a:p>
            <a:pPr algn="ctr">
              <a:defRPr/>
            </a:pPr>
            <a:endParaRPr lang="hr-HR" sz="3200" b="1" dirty="0">
              <a:solidFill>
                <a:srgbClr val="8064A2">
                  <a:lumMod val="50000"/>
                </a:srgbClr>
              </a:solidFill>
              <a:latin typeface="Calibri"/>
            </a:endParaRPr>
          </a:p>
          <a:p>
            <a:pPr algn="ctr">
              <a:defRPr/>
            </a:pPr>
            <a:r>
              <a:rPr lang="hr-HR" sz="32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Danas ćemo vidjeti kako to izgleda u jeziku za pisanje web stranica.</a:t>
            </a:r>
          </a:p>
        </p:txBody>
      </p:sp>
      <p:pic>
        <p:nvPicPr>
          <p:cNvPr id="6148" name="Picture 4" descr="http://www.telecentar.co.rs/wp-content/uploads/2013/07/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6" y="3745992"/>
            <a:ext cx="2663952" cy="266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416" y="0"/>
            <a:ext cx="5186172" cy="19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cap="all" dirty="0" smtClean="0">
                <a:solidFill>
                  <a:schemeClr val="accent4">
                    <a:lumMod val="50000"/>
                  </a:schemeClr>
                </a:solidFill>
              </a:rPr>
              <a:t>OSNOVE HTML - </a:t>
            </a:r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7.razred</a:t>
            </a:r>
          </a:p>
        </p:txBody>
      </p:sp>
      <p:pic>
        <p:nvPicPr>
          <p:cNvPr id="7172" name="Picture 2" descr="http://www.techiwarehouse.com/userfiles/Introduction%20to%20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60" y="4041840"/>
            <a:ext cx="23050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goptimizacija.com/wp-content/uploads/2011/10/html-web-dizaj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1"/>
            <a:ext cx="255746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8" y="402220"/>
            <a:ext cx="2572735" cy="26702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542" y="5504571"/>
            <a:ext cx="3176291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C4D6-ACF8-42F8-9625-56A854FA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jezik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A3E-6693-4C59-B556-C049C62E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350475"/>
            <a:ext cx="10860023" cy="12007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b="1" dirty="0" smtClean="0"/>
              <a:t>HTML</a:t>
            </a:r>
            <a:r>
              <a:rPr lang="hr-HR" dirty="0" smtClean="0"/>
              <a:t> ili </a:t>
            </a:r>
            <a:r>
              <a:rPr lang="hr-HR" b="1" i="1" dirty="0" smtClean="0"/>
              <a:t>H</a:t>
            </a:r>
            <a:r>
              <a:rPr lang="hr-HR" i="1" dirty="0" smtClean="0"/>
              <a:t>yper</a:t>
            </a:r>
            <a:r>
              <a:rPr lang="hr-HR" i="1" dirty="0"/>
              <a:t> </a:t>
            </a:r>
            <a:r>
              <a:rPr lang="hr-HR" b="1" i="1" dirty="0" smtClean="0"/>
              <a:t>T</a:t>
            </a:r>
            <a:r>
              <a:rPr lang="hr-HR" i="1" dirty="0" smtClean="0"/>
              <a:t>ext </a:t>
            </a:r>
            <a:r>
              <a:rPr lang="hr-HR" b="1" i="1" dirty="0" smtClean="0"/>
              <a:t>M</a:t>
            </a:r>
            <a:r>
              <a:rPr lang="hr-HR" i="1" dirty="0" smtClean="0"/>
              <a:t>arkup </a:t>
            </a:r>
            <a:r>
              <a:rPr lang="hr-HR" b="1" i="1" dirty="0" smtClean="0"/>
              <a:t>L</a:t>
            </a:r>
            <a:r>
              <a:rPr lang="hr-HR" i="1" dirty="0" smtClean="0"/>
              <a:t>anguage </a:t>
            </a:r>
            <a:r>
              <a:rPr lang="hr-HR" dirty="0" smtClean="0"/>
              <a:t>je prezentacijski, opisni jezik namijenjen izradi mrežnih stranica s pomoću HTML oznaka.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5FFA3E-6693-4C59-B556-C049C62EE3F4}"/>
              </a:ext>
            </a:extLst>
          </p:cNvPr>
          <p:cNvSpPr txBox="1">
            <a:spLocks/>
          </p:cNvSpPr>
          <p:nvPr/>
        </p:nvSpPr>
        <p:spPr>
          <a:xfrm>
            <a:off x="493776" y="4607812"/>
            <a:ext cx="10860023" cy="1557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3200" dirty="0" smtClean="0"/>
              <a:t>Web preglednici te oznake tumače i stvaraju prikaz stranice na koji smo naviknuli – upravo je to razlog zašto se prikaz mrežne stranice u web preglednicima katkad može razlikovati. </a:t>
            </a:r>
            <a:endParaRPr lang="hr-HR" sz="3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261" y="2548023"/>
            <a:ext cx="1571052" cy="20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1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2642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Načini izrade HTML dokumenta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1175" t="26429" r="15257"/>
          <a:stretch/>
        </p:blipFill>
        <p:spPr>
          <a:xfrm>
            <a:off x="6642356" y="2185400"/>
            <a:ext cx="4862489" cy="1234456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306596" y="1335024"/>
            <a:ext cx="6327785" cy="4696135"/>
            <a:chOff x="352316" y="1335024"/>
            <a:chExt cx="6327785" cy="4696135"/>
          </a:xfrm>
        </p:grpSpPr>
        <p:grpSp>
          <p:nvGrpSpPr>
            <p:cNvPr id="15" name="Grupa 14"/>
            <p:cNvGrpSpPr/>
            <p:nvPr/>
          </p:nvGrpSpPr>
          <p:grpSpPr>
            <a:xfrm>
              <a:off x="352316" y="1335024"/>
              <a:ext cx="6327785" cy="4696135"/>
              <a:chOff x="352316" y="969264"/>
              <a:chExt cx="6327785" cy="4696135"/>
            </a:xfrm>
          </p:grpSpPr>
          <p:pic>
            <p:nvPicPr>
              <p:cNvPr id="10" name="Slika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316" y="969264"/>
                <a:ext cx="6222219" cy="4696135"/>
              </a:xfrm>
              <a:prstGeom prst="rect">
                <a:avLst/>
              </a:prstGeom>
            </p:spPr>
          </p:pic>
          <p:sp>
            <p:nvSpPr>
              <p:cNvPr id="6" name="Pravokutnik 5"/>
              <p:cNvSpPr/>
              <p:nvPr/>
            </p:nvSpPr>
            <p:spPr>
              <a:xfrm>
                <a:off x="457200" y="4882896"/>
                <a:ext cx="62229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600" dirty="0" smtClean="0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To </a:t>
                </a:r>
                <a:r>
                  <a:rPr lang="hr-HR" sz="1600" dirty="0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 uređivači poput programa: </a:t>
                </a:r>
                <a:r>
                  <a:rPr lang="hr-HR" sz="1600" dirty="0" err="1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CARNet</a:t>
                </a:r>
                <a:r>
                  <a:rPr lang="hr-HR" sz="1600" dirty="0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r-HR" sz="1600" dirty="0" err="1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CMS</a:t>
                </a:r>
                <a:r>
                  <a:rPr lang="hr-HR" sz="1600" dirty="0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Microsoft </a:t>
                </a:r>
                <a:r>
                  <a:rPr lang="hr-HR" sz="1600" dirty="0" err="1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Sway</a:t>
                </a:r>
                <a:r>
                  <a:rPr lang="hr-HR" sz="1600" dirty="0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Adobe  </a:t>
                </a:r>
                <a:r>
                  <a:rPr lang="hr-HR" sz="1600" dirty="0" err="1" smtClean="0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Dreamweaver</a:t>
                </a:r>
                <a:r>
                  <a:rPr lang="hr-HR" sz="1600" dirty="0" smtClean="0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Microsoft </a:t>
                </a:r>
                <a:r>
                  <a:rPr lang="hr-HR" sz="1600" dirty="0" err="1" smtClean="0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Expression</a:t>
                </a:r>
                <a:r>
                  <a:rPr lang="hr-HR" sz="1600" dirty="0" smtClean="0">
                    <a:solidFill>
                      <a:srgbClr val="2F17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web…</a:t>
                </a:r>
                <a:endParaRPr lang="hr-HR" sz="1600" dirty="0">
                  <a:solidFill>
                    <a:srgbClr val="2F172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Slika 10"/>
            <p:cNvPicPr>
              <a:picLocks noChangeAspect="1"/>
            </p:cNvPicPr>
            <p:nvPr/>
          </p:nvPicPr>
          <p:blipFill rotWithShape="1">
            <a:blip r:embed="rId4"/>
            <a:srcRect l="24167" t="25228" r="24142" b="22771"/>
            <a:stretch/>
          </p:blipFill>
          <p:spPr>
            <a:xfrm>
              <a:off x="539496" y="5358384"/>
              <a:ext cx="128016" cy="118872"/>
            </a:xfrm>
            <a:prstGeom prst="rect">
              <a:avLst/>
            </a:prstGeom>
          </p:spPr>
        </p:pic>
      </p:grp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7232" y="-1"/>
            <a:ext cx="2334768" cy="234759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0643" y="4651283"/>
            <a:ext cx="1596199" cy="117256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6842" y="4341048"/>
            <a:ext cx="1245393" cy="1172563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6799130" y="4782614"/>
            <a:ext cx="1414832" cy="1413711"/>
            <a:chOff x="8037119" y="5301305"/>
            <a:chExt cx="1414832" cy="1413711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119" y="5301305"/>
              <a:ext cx="1207175" cy="1207175"/>
            </a:xfrm>
            <a:prstGeom prst="rect">
              <a:avLst/>
            </a:prstGeom>
          </p:spPr>
        </p:pic>
        <p:sp>
          <p:nvSpPr>
            <p:cNvPr id="19" name="Pravokutnik 18"/>
            <p:cNvSpPr/>
            <p:nvPr/>
          </p:nvSpPr>
          <p:spPr>
            <a:xfrm>
              <a:off x="8150056" y="6407239"/>
              <a:ext cx="13018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/>
                <a:t>Microsoft </a:t>
              </a:r>
              <a:r>
                <a:rPr lang="hr-HR" sz="1400" dirty="0" err="1"/>
                <a:t>Sway</a:t>
              </a:r>
              <a:endParaRPr lang="hr-H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272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7888" y="0"/>
            <a:ext cx="10972800" cy="777240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dokument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56972" y="777240"/>
            <a:ext cx="776173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Svaka web stranica </a:t>
            </a:r>
            <a:r>
              <a:rPr lang="pl-PL" sz="2400" dirty="0" smtClean="0"/>
              <a:t>zapravo je </a:t>
            </a:r>
            <a:r>
              <a:rPr lang="pl-PL" sz="2400" dirty="0"/>
              <a:t>jedan </a:t>
            </a:r>
            <a:r>
              <a:rPr lang="pl-PL" sz="2400" b="1" dirty="0"/>
              <a:t>HTML </a:t>
            </a:r>
            <a:r>
              <a:rPr lang="pl-PL" sz="2400" b="1" dirty="0" smtClean="0"/>
              <a:t>dokument</a:t>
            </a:r>
            <a:r>
              <a:rPr lang="pl-PL" sz="24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To je ujedno tekstualna datoteka koju možemo otvoriti u svakom </a:t>
            </a:r>
            <a:r>
              <a:rPr lang="pl-PL" sz="2400" b="1" dirty="0"/>
              <a:t>tekstualnom editoru</a:t>
            </a:r>
            <a:r>
              <a:rPr lang="pl-PL" sz="2400" dirty="0"/>
              <a:t>. </a:t>
            </a:r>
            <a:endParaRPr lang="pl-PL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 smtClean="0"/>
              <a:t>HTML </a:t>
            </a:r>
            <a:r>
              <a:rPr lang="hr-HR" sz="2400" dirty="0"/>
              <a:t>kod možemo za svaku web stranicu vidjeti ako u web pregledniku odaberemo naredbu </a:t>
            </a:r>
            <a:r>
              <a:rPr lang="hr-HR" sz="2400" b="1" dirty="0"/>
              <a:t>Pogledaj izvor stranice </a:t>
            </a:r>
            <a:r>
              <a:rPr lang="hr-HR" sz="2400" dirty="0"/>
              <a:t>(</a:t>
            </a:r>
            <a:r>
              <a:rPr lang="hr-HR" sz="2400" dirty="0" err="1"/>
              <a:t>ViewSource</a:t>
            </a:r>
            <a:r>
              <a:rPr lang="hr-HR" sz="2400" dirty="0"/>
              <a:t>) – desnim klikom bilo gdje na </a:t>
            </a:r>
            <a:r>
              <a:rPr lang="hr-HR" sz="2400" dirty="0" smtClean="0"/>
              <a:t>stranici</a:t>
            </a: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146" y="3663778"/>
            <a:ext cx="3172542" cy="2755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11" y="2210577"/>
            <a:ext cx="6541836" cy="23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8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53864"/>
          </a:xfrm>
        </p:spPr>
        <p:txBody>
          <a:bodyPr/>
          <a:lstStyle/>
          <a:p>
            <a:pPr eaLnBrk="1" hangingPunct="1">
              <a:defRPr/>
            </a:pPr>
            <a:r>
              <a:rPr lang="hr-HR" b="1" u="sng" dirty="0" smtClean="0">
                <a:solidFill>
                  <a:schemeClr val="accent4">
                    <a:lumMod val="50000"/>
                  </a:schemeClr>
                </a:solidFill>
              </a:rPr>
              <a:t>ZNAČKE (oznake, </a:t>
            </a:r>
            <a:r>
              <a:rPr lang="hr-HR" b="1" u="sng" dirty="0" err="1" smtClean="0">
                <a:solidFill>
                  <a:schemeClr val="accent4">
                    <a:lumMod val="50000"/>
                  </a:schemeClr>
                </a:solidFill>
              </a:rPr>
              <a:t>tagovi</a:t>
            </a:r>
            <a:r>
              <a:rPr lang="hr-HR" b="1" u="sng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1" y="853864"/>
            <a:ext cx="12192000" cy="43497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</a:rPr>
              <a:t>ključne riječi HTML koda 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hr-HR" b="1" dirty="0"/>
              <a:t>naredbe</a:t>
            </a:r>
            <a:r>
              <a:rPr lang="hr-HR" dirty="0"/>
              <a:t> </a:t>
            </a:r>
            <a:r>
              <a:rPr lang="hr-HR" b="1" dirty="0"/>
              <a:t>mrežnom</a:t>
            </a:r>
            <a:r>
              <a:rPr lang="hr-HR" dirty="0"/>
              <a:t> </a:t>
            </a:r>
            <a:r>
              <a:rPr lang="hr-HR" b="1" dirty="0" smtClean="0"/>
              <a:t>pregledniku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342900" lvl="2" indent="-342900" eaLnBrk="1" hangingPunct="1">
              <a:buFont typeface="Arial" charset="0"/>
              <a:buChar char="•"/>
              <a:defRPr/>
            </a:pPr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okružene su </a:t>
            </a:r>
            <a:r>
              <a:rPr lang="hr-HR" sz="3200" b="1" dirty="0" smtClean="0">
                <a:solidFill>
                  <a:schemeClr val="accent4">
                    <a:lumMod val="50000"/>
                  </a:schemeClr>
                </a:solidFill>
              </a:rPr>
              <a:t>šiljastim zagradama  </a:t>
            </a:r>
            <a:r>
              <a:rPr lang="hr-HR" sz="4000" b="1" dirty="0" smtClean="0">
                <a:solidFill>
                  <a:schemeClr val="accent4">
                    <a:lumMod val="50000"/>
                  </a:schemeClr>
                </a:solidFill>
              </a:rPr>
              <a:t>&lt; </a:t>
            </a:r>
            <a:r>
              <a:rPr lang="hr-HR" sz="4000" b="1" dirty="0">
                <a:solidFill>
                  <a:schemeClr val="accent4">
                    <a:lumMod val="50000"/>
                  </a:schemeClr>
                </a:solidFill>
              </a:rPr>
              <a:t>&gt; </a:t>
            </a:r>
            <a:endParaRPr lang="hr-HR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2" indent="-342900" eaLnBrk="1" hangingPunct="1">
              <a:buFont typeface="Arial" charset="0"/>
              <a:buChar char="•"/>
              <a:defRPr/>
            </a:pPr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većinom postoji </a:t>
            </a:r>
            <a:r>
              <a:rPr lang="hr-HR" sz="3200" b="1" dirty="0" smtClean="0">
                <a:solidFill>
                  <a:schemeClr val="accent4">
                    <a:lumMod val="50000"/>
                  </a:schemeClr>
                </a:solidFill>
              </a:rPr>
              <a:t>početna </a:t>
            </a:r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(npr</a:t>
            </a:r>
            <a:r>
              <a:rPr lang="hr-HR" sz="3200" b="1" dirty="0" smtClean="0">
                <a:solidFill>
                  <a:schemeClr val="accent4">
                    <a:lumMod val="50000"/>
                  </a:schemeClr>
                </a:solidFill>
              </a:rPr>
              <a:t>.&lt;</a:t>
            </a:r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head&gt;) </a:t>
            </a:r>
            <a:r>
              <a:rPr lang="hr-HR" sz="3200" b="1" dirty="0" smtClean="0">
                <a:solidFill>
                  <a:schemeClr val="accent4">
                    <a:lumMod val="50000"/>
                  </a:schemeClr>
                </a:solidFill>
              </a:rPr>
              <a:t>i završna </a:t>
            </a:r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značka (npr</a:t>
            </a:r>
            <a:r>
              <a:rPr lang="hr-HR" sz="3200" b="1" dirty="0" smtClean="0">
                <a:solidFill>
                  <a:schemeClr val="accent4">
                    <a:lumMod val="50000"/>
                  </a:schemeClr>
                </a:solidFill>
              </a:rPr>
              <a:t>.&lt;/</a:t>
            </a:r>
            <a:r>
              <a:rPr lang="hr-HR" sz="3200" b="1" dirty="0" err="1">
                <a:solidFill>
                  <a:schemeClr val="accent4">
                    <a:lumMod val="50000"/>
                  </a:schemeClr>
                </a:solidFill>
              </a:rPr>
              <a:t>head</a:t>
            </a:r>
            <a:r>
              <a:rPr lang="hr-HR" sz="3200" b="1" dirty="0" smtClean="0">
                <a:solidFill>
                  <a:schemeClr val="accent4">
                    <a:lumMod val="50000"/>
                  </a:schemeClr>
                </a:solidFill>
              </a:rPr>
              <a:t>&gt;)</a:t>
            </a:r>
          </a:p>
          <a:p>
            <a:pPr marL="342900" lvl="2" indent="-342900" eaLnBrk="1" hangingPunct="1">
              <a:buFont typeface="Arial" charset="0"/>
              <a:buChar char="•"/>
              <a:defRPr/>
            </a:pPr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neke oznake imaju samo početnu oznaku, npr. &lt;</a:t>
            </a:r>
            <a:r>
              <a:rPr lang="hr-HR" sz="3200" b="1" dirty="0" err="1">
                <a:solidFill>
                  <a:schemeClr val="accent4">
                    <a:lumMod val="50000"/>
                  </a:schemeClr>
                </a:solidFill>
              </a:rPr>
              <a:t>img</a:t>
            </a:r>
            <a:r>
              <a:rPr lang="hr-HR" sz="3200" b="1" dirty="0" smtClean="0">
                <a:solidFill>
                  <a:schemeClr val="accent4">
                    <a:lumMod val="50000"/>
                  </a:schemeClr>
                </a:solidFill>
              </a:rPr>
              <a:t>&gt;</a:t>
            </a:r>
          </a:p>
          <a:p>
            <a:pPr marL="342900" lvl="2" indent="-342900" eaLnBrk="1" hangingPunct="1">
              <a:buFont typeface="Arial" charset="0"/>
              <a:buChar char="•"/>
              <a:defRPr/>
            </a:pPr>
            <a:r>
              <a:rPr lang="hr-HR" sz="3200" b="1" dirty="0" smtClean="0">
                <a:solidFill>
                  <a:schemeClr val="accent4">
                    <a:lumMod val="50000"/>
                  </a:schemeClr>
                </a:solidFill>
              </a:rPr>
              <a:t>završna </a:t>
            </a:r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značka se razlikuje od početne po kosoj crti /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10" y="4207446"/>
            <a:ext cx="5097780" cy="21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898" y="4150675"/>
            <a:ext cx="2146061" cy="23044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4150675"/>
            <a:ext cx="2146061" cy="23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7778"/>
          </a:xfrm>
        </p:spPr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HTML dokumenta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" y="676974"/>
            <a:ext cx="7982712" cy="4589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HTML dokument započinje oznakom </a:t>
            </a:r>
            <a:r>
              <a:rPr lang="hr-HR" sz="2800" b="1" dirty="0" smtClean="0"/>
              <a:t>&lt;HTML&gt; </a:t>
            </a:r>
            <a:r>
              <a:rPr lang="hr-HR" sz="2800" dirty="0" smtClean="0"/>
              <a:t>i u osnovi je podijeljen na </a:t>
            </a:r>
            <a:r>
              <a:rPr lang="hr-HR" sz="2800" u="sng" dirty="0" smtClean="0"/>
              <a:t>dva dijela ili bloka</a:t>
            </a:r>
            <a:r>
              <a:rPr lang="hr-HR" sz="2800" dirty="0" smtClean="0"/>
              <a:t>:</a:t>
            </a:r>
          </a:p>
          <a:p>
            <a:pPr marL="0" indent="0">
              <a:buNone/>
            </a:pPr>
            <a:endParaRPr lang="hr-HR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b="1" u="sng" dirty="0" smtClean="0"/>
              <a:t>zaglavlje</a:t>
            </a:r>
            <a:r>
              <a:rPr lang="hr-HR" sz="2800" dirty="0" smtClean="0"/>
              <a:t> – označeno je oznakom </a:t>
            </a:r>
            <a:r>
              <a:rPr lang="hr-HR" sz="2800" b="1" dirty="0" smtClean="0"/>
              <a:t>&lt;</a:t>
            </a:r>
            <a:r>
              <a:rPr lang="hr-HR" sz="2800" b="1" dirty="0" err="1" smtClean="0"/>
              <a:t>HEAD</a:t>
            </a:r>
            <a:r>
              <a:rPr lang="hr-HR" sz="2800" b="1" dirty="0" smtClean="0"/>
              <a:t>&gt;</a:t>
            </a:r>
            <a:br>
              <a:rPr lang="hr-HR" sz="2800" b="1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2800" dirty="0" smtClean="0"/>
              <a:t>sadržava informacije o naslovu stranice te o osnovnim obilježjima stranice</a:t>
            </a:r>
            <a:br>
              <a:rPr lang="hr-HR" sz="2800" dirty="0" smtClean="0"/>
            </a:br>
            <a:endParaRPr lang="hr-HR" sz="1600" dirty="0"/>
          </a:p>
          <a:p>
            <a:pPr marL="514350" indent="-514350">
              <a:buFont typeface="+mj-lt"/>
              <a:buAutoNum type="arabicPeriod"/>
            </a:pPr>
            <a:r>
              <a:rPr lang="hr-HR" sz="2800" b="1" u="sng" dirty="0" smtClean="0"/>
              <a:t>tijelo stranice </a:t>
            </a:r>
            <a:r>
              <a:rPr lang="hr-HR" sz="2800" dirty="0" smtClean="0"/>
              <a:t>– označeno je oznakom </a:t>
            </a:r>
            <a:r>
              <a:rPr lang="hr-HR" sz="2800" b="1" dirty="0" smtClean="0"/>
              <a:t>&lt;</a:t>
            </a:r>
            <a:r>
              <a:rPr lang="hr-HR" sz="2800" b="1" dirty="0" err="1" smtClean="0"/>
              <a:t>BODY</a:t>
            </a:r>
            <a:r>
              <a:rPr lang="hr-HR" sz="2800" b="1" dirty="0" smtClean="0"/>
              <a:t>&gt;</a:t>
            </a:r>
            <a:br>
              <a:rPr lang="hr-HR" sz="2800" b="1" dirty="0" smtClean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2800" dirty="0" smtClean="0"/>
              <a:t>sadržaj stranice prikazan u mrežnom pregledniku</a:t>
            </a:r>
            <a:br>
              <a:rPr lang="hr-HR" sz="2800" dirty="0" smtClean="0"/>
            </a:br>
            <a:r>
              <a:rPr lang="hr-HR" sz="2800" dirty="0" smtClean="0"/>
              <a:t>(sve što se želi prikazati na stranici)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374" y="1162914"/>
            <a:ext cx="3407034" cy="3618089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82296" y="6199564"/>
            <a:ext cx="9975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prstClr val="black"/>
                </a:solidFill>
              </a:rPr>
              <a:t>Dijelovi mrežne stranice su</a:t>
            </a:r>
            <a:r>
              <a:rPr lang="hr-HR" sz="2800" dirty="0" smtClean="0">
                <a:solidFill>
                  <a:prstClr val="black"/>
                </a:solidFill>
              </a:rPr>
              <a:t>: zaglavlje, navigacija, sadržaj i podnožje.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873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862</Words>
  <Application>Microsoft Office PowerPoint</Application>
  <PresentationFormat>Široki zaslon</PresentationFormat>
  <Paragraphs>149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tema</vt:lpstr>
      <vt:lpstr>PowerPoint prezentacija</vt:lpstr>
      <vt:lpstr>PowerPoint prezentacija</vt:lpstr>
      <vt:lpstr>PowerPoint prezentacija</vt:lpstr>
      <vt:lpstr>OSNOVE HTML - a</vt:lpstr>
      <vt:lpstr>HTML jezik</vt:lpstr>
      <vt:lpstr>Načini izrade HTML dokumenta</vt:lpstr>
      <vt:lpstr>HTML dokument</vt:lpstr>
      <vt:lpstr>ZNAČKE (oznake, tagovi)</vt:lpstr>
      <vt:lpstr>Struktura HTML dokumenta</vt:lpstr>
      <vt:lpstr>Osnovne HTML oznake</vt:lpstr>
      <vt:lpstr>Oznake i atributi HTML jezika</vt:lpstr>
      <vt:lpstr>Oznake i atributi HTML jezika</vt:lpstr>
      <vt:lpstr>Oznake i atributi HTML jezika</vt:lpstr>
      <vt:lpstr>Stil fonta (B, I, U)</vt:lpstr>
      <vt:lpstr>PowerPoint prezentacija</vt:lpstr>
      <vt:lpstr>PowerPoint prezentacija</vt:lpstr>
      <vt:lpstr>PowerPoint prezentacija</vt:lpstr>
      <vt:lpstr>OSNOVE HTML-a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Vlatka B</cp:lastModifiedBy>
  <cp:revision>27</cp:revision>
  <dcterms:created xsi:type="dcterms:W3CDTF">2019-04-03T12:01:22Z</dcterms:created>
  <dcterms:modified xsi:type="dcterms:W3CDTF">2022-04-25T16:03:23Z</dcterms:modified>
</cp:coreProperties>
</file>