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3" r:id="rId7"/>
    <p:sldId id="261" r:id="rId8"/>
    <p:sldId id="262" r:id="rId9"/>
    <p:sldId id="266" r:id="rId10"/>
    <p:sldId id="267" r:id="rId11"/>
    <p:sldId id="264" r:id="rId12"/>
    <p:sldId id="265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A60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6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1F462A9-5A8E-494B-97F3-52A28C170AF8}" type="datetimeFigureOut">
              <a:rPr lang="hr-HR" smtClean="0"/>
              <a:pPr/>
              <a:t>26.9.2021.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F232FAA-91CC-4481-9FEE-257BCEFDBA6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871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62A9-5A8E-494B-97F3-52A28C170AF8}" type="datetimeFigureOut">
              <a:rPr lang="hr-HR" smtClean="0"/>
              <a:pPr/>
              <a:t>26.9.2021.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2FAA-91CC-4481-9FEE-257BCEFDBA6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225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62A9-5A8E-494B-97F3-52A28C170AF8}" type="datetimeFigureOut">
              <a:rPr lang="hr-HR" smtClean="0"/>
              <a:pPr/>
              <a:t>26.9.2021.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2FAA-91CC-4481-9FEE-257BCEFDBA6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8269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62A9-5A8E-494B-97F3-52A28C170AF8}" type="datetimeFigureOut">
              <a:rPr lang="hr-HR" smtClean="0"/>
              <a:pPr/>
              <a:t>26.9.2021.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2FAA-91CC-4481-9FEE-257BCEFDBA6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544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1F462A9-5A8E-494B-97F3-52A28C170AF8}" type="datetimeFigureOut">
              <a:rPr lang="hr-HR" smtClean="0"/>
              <a:pPr/>
              <a:t>26.9.2021.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F232FAA-91CC-4481-9FEE-257BCEFDBA6F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289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62A9-5A8E-494B-97F3-52A28C170AF8}" type="datetimeFigureOut">
              <a:rPr lang="hr-HR" smtClean="0"/>
              <a:pPr/>
              <a:t>26.9.2021.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2FAA-91CC-4481-9FEE-257BCEFDBA6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0680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62A9-5A8E-494B-97F3-52A28C170AF8}" type="datetimeFigureOut">
              <a:rPr lang="hr-HR" smtClean="0"/>
              <a:pPr/>
              <a:t>26.9.2021.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2FAA-91CC-4481-9FEE-257BCEFDBA6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2746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62A9-5A8E-494B-97F3-52A28C170AF8}" type="datetimeFigureOut">
              <a:rPr lang="hr-HR" smtClean="0"/>
              <a:pPr/>
              <a:t>26.9.2021.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2FAA-91CC-4481-9FEE-257BCEFDBA6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619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62A9-5A8E-494B-97F3-52A28C170AF8}" type="datetimeFigureOut">
              <a:rPr lang="hr-HR" smtClean="0"/>
              <a:pPr/>
              <a:t>26.9.2021.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2FAA-91CC-4481-9FEE-257BCEFDBA6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291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D1F462A9-5A8E-494B-97F3-52A28C170AF8}" type="datetimeFigureOut">
              <a:rPr lang="hr-HR" smtClean="0"/>
              <a:pPr/>
              <a:t>26.9.2021.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AF232FAA-91CC-4481-9FEE-257BCEFDBA6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496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D1F462A9-5A8E-494B-97F3-52A28C170AF8}" type="datetimeFigureOut">
              <a:rPr lang="hr-HR" smtClean="0"/>
              <a:pPr/>
              <a:t>26.9.2021.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AF232FAA-91CC-4481-9FEE-257BCEFDBA6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255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F462A9-5A8E-494B-97F3-52A28C170AF8}" type="datetimeFigureOut">
              <a:rPr lang="hr-HR" smtClean="0"/>
              <a:pPr/>
              <a:t>26.9.2021.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F232FAA-91CC-4481-9FEE-257BCEFDBA6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534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fliphtml5.com/umddr/fvww/#p=1" TargetMode="External"/><Relationship Id="rId2" Type="http://schemas.openxmlformats.org/officeDocument/2006/relationships/hyperlink" Target="https://fliphtml5.com/umddr/fvww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as.com.hr/clanak/3/8187/daj-api-glas-poljanski-kolarci-za-humaniji-pristup-prema-ivotinjama.htm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linika-kreszinger.com/savjeti-veterinara/" TargetMode="External"/><Relationship Id="rId2" Type="http://schemas.openxmlformats.org/officeDocument/2006/relationships/hyperlink" Target="http://www.prava-sapa.hr/prava-sapa-educira/vodic-za-ne-iskusne-kako-pravilno-brinuti-o-macki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hyperlink" Target="https://www.wikihow.com/Take-Care-of-Your-Pe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hyperlink" Target="https://www.prijatelji-zivotinja.hr/index.hr.php?id=37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4F4C-7BBC-46C2-B5F2-19813A43E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75706">
            <a:off x="1850310" y="1006109"/>
            <a:ext cx="10318418" cy="4394988"/>
          </a:xfrm>
        </p:spPr>
        <p:txBody>
          <a:bodyPr/>
          <a:lstStyle/>
          <a:p>
            <a:r>
              <a:rPr lang="hr-HR" dirty="0"/>
              <a:t>Daj šapi glas!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2CF8C-0F00-40E3-8B8E-93974023B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5379" y="5587068"/>
            <a:ext cx="8045373" cy="874349"/>
          </a:xfrm>
        </p:spPr>
        <p:txBody>
          <a:bodyPr>
            <a:normAutofit fontScale="77500" lnSpcReduction="20000"/>
          </a:bodyPr>
          <a:lstStyle/>
          <a:p>
            <a:r>
              <a:rPr lang="hr-HR" dirty="0"/>
              <a:t>Oš grigora viteza poljana</a:t>
            </a:r>
          </a:p>
          <a:p>
            <a:r>
              <a:rPr lang="hr-HR" dirty="0"/>
              <a:t>2019./2020.</a:t>
            </a:r>
          </a:p>
          <a:p>
            <a:r>
              <a:rPr lang="hr-HR" dirty="0"/>
              <a:t>Voditeljica: marina piria, knjižničarka</a:t>
            </a:r>
          </a:p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AE3B8-AD7B-474F-B895-1127906A515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3057" y="3157319"/>
            <a:ext cx="2429749" cy="242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4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Daj šapi glas!\daj šapi glas Jure 3.r.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6302" y="165642"/>
            <a:ext cx="8811491" cy="6548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14007A-5D84-45E6-BD85-A5AEFCE187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90" y="2021669"/>
            <a:ext cx="5778696" cy="408857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8C9D17-9260-4D8B-AE61-818B7D4E03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8" y="1013930"/>
            <a:ext cx="5602521" cy="396392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623777-1EDE-433D-B86D-16C900113725}"/>
              </a:ext>
            </a:extLst>
          </p:cNvPr>
          <p:cNvSpPr txBox="1"/>
          <p:nvPr/>
        </p:nvSpPr>
        <p:spPr>
          <a:xfrm>
            <a:off x="6068291" y="575542"/>
            <a:ext cx="5130140" cy="1200329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rgbClr val="7030A0"/>
                </a:solidFill>
              </a:rPr>
              <a:t>Istraživanje Zakona o životinjama i izrada brošure tijekom </a:t>
            </a:r>
            <a:r>
              <a:rPr lang="hr-HR" sz="2400" i="1" dirty="0" err="1">
                <a:solidFill>
                  <a:srgbClr val="7030A0"/>
                </a:solidFill>
              </a:rPr>
              <a:t>online</a:t>
            </a:r>
            <a:r>
              <a:rPr lang="hr-HR" sz="2400" i="1" dirty="0">
                <a:solidFill>
                  <a:srgbClr val="7030A0"/>
                </a:solidFill>
              </a:rPr>
              <a:t> </a:t>
            </a:r>
            <a:r>
              <a:rPr lang="hr-HR" sz="2400" dirty="0">
                <a:solidFill>
                  <a:srgbClr val="7030A0"/>
                </a:solidFill>
              </a:rPr>
              <a:t>nastave, 7.r.</a:t>
            </a:r>
          </a:p>
        </p:txBody>
      </p:sp>
    </p:spTree>
    <p:extLst>
      <p:ext uri="{BB962C8B-B14F-4D97-AF65-F5344CB8AC3E}">
        <p14:creationId xmlns:p14="http://schemas.microsoft.com/office/powerpoint/2010/main" val="2815087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A21957A-2926-48F9-9132-32377D8BE4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79" y="158651"/>
            <a:ext cx="8886639" cy="628245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CC513C-B0C5-4744-A235-518AEB757362}"/>
              </a:ext>
            </a:extLst>
          </p:cNvPr>
          <p:cNvSpPr txBox="1"/>
          <p:nvPr/>
        </p:nvSpPr>
        <p:spPr>
          <a:xfrm rot="16200000">
            <a:off x="7691273" y="3115212"/>
            <a:ext cx="5497081" cy="369332"/>
          </a:xfrm>
          <a:prstGeom prst="rect">
            <a:avLst/>
          </a:prstGeom>
          <a:noFill/>
          <a:ln w="28575">
            <a:solidFill>
              <a:srgbClr val="0070C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70C0"/>
                </a:solidFill>
              </a:rPr>
              <a:t>Osobna iskaznica kućnog ljubimca, Darijana Šašinović, 6.r.</a:t>
            </a:r>
          </a:p>
        </p:txBody>
      </p:sp>
    </p:spTree>
    <p:extLst>
      <p:ext uri="{BB962C8B-B14F-4D97-AF65-F5344CB8AC3E}">
        <p14:creationId xmlns:p14="http://schemas.microsoft.com/office/powerpoint/2010/main" val="3718028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E370-E9DC-4B6A-8BA9-A9890221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Intervju s  veterinarom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1D1CF-166B-40E8-A14B-0194B5306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7" y="1619251"/>
            <a:ext cx="9981181" cy="15752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hr-HR" sz="2800" dirty="0">
                <a:solidFill>
                  <a:schemeClr val="tx1"/>
                </a:solidFill>
              </a:rPr>
              <a:t>5. razred tijekom </a:t>
            </a:r>
            <a:r>
              <a:rPr lang="hr-HR" sz="2800" i="1" dirty="0">
                <a:solidFill>
                  <a:schemeClr val="tx1"/>
                </a:solidFill>
              </a:rPr>
              <a:t>online</a:t>
            </a:r>
            <a:r>
              <a:rPr lang="hr-HR" sz="2800" dirty="0">
                <a:solidFill>
                  <a:schemeClr val="tx1"/>
                </a:solidFill>
              </a:rPr>
              <a:t> nastave intervjuira osoblje veterinarske stanice „Karaula”, </a:t>
            </a:r>
            <a:r>
              <a:rPr lang="hr-HR" sz="2600" dirty="0">
                <a:solidFill>
                  <a:schemeClr val="tx1"/>
                </a:solidFill>
              </a:rPr>
              <a:t>Garešnica</a:t>
            </a:r>
          </a:p>
          <a:p>
            <a:endParaRPr lang="hr-HR" sz="1600" dirty="0">
              <a:solidFill>
                <a:schemeClr val="tx1"/>
              </a:solidFill>
            </a:endParaRPr>
          </a:p>
          <a:p>
            <a:r>
              <a:rPr lang="hr-HR" sz="2400" dirty="0" smtClean="0">
                <a:solidFill>
                  <a:schemeClr val="tx1"/>
                </a:solidFill>
              </a:rPr>
              <a:t>Pročitajte </a:t>
            </a:r>
            <a:r>
              <a:rPr lang="hr-HR" sz="2400" dirty="0">
                <a:solidFill>
                  <a:schemeClr val="tx1"/>
                </a:solidFill>
              </a:rPr>
              <a:t>intervju u digitalnoj knjizi</a:t>
            </a:r>
            <a:r>
              <a:rPr lang="hr-HR" sz="2400" dirty="0">
                <a:solidFill>
                  <a:schemeClr val="tx1"/>
                </a:solidFill>
              </a:rPr>
              <a:t>. </a:t>
            </a:r>
            <a:r>
              <a:rPr lang="hr-HR" sz="2400">
                <a:solidFill>
                  <a:schemeClr val="tx1"/>
                </a:solidFill>
                <a:hlinkClick r:id="rId2"/>
              </a:rPr>
              <a:t>https</a:t>
            </a:r>
            <a:r>
              <a:rPr lang="hr-HR" sz="2400">
                <a:solidFill>
                  <a:schemeClr val="tx1"/>
                </a:solidFill>
                <a:hlinkClick r:id="rId2"/>
              </a:rPr>
              <a:t>://</a:t>
            </a:r>
            <a:r>
              <a:rPr lang="hr-HR" sz="2400" smtClean="0">
                <a:solidFill>
                  <a:schemeClr val="tx1"/>
                </a:solidFill>
                <a:hlinkClick r:id="rId2"/>
              </a:rPr>
              <a:t>fliphtml5.com/umddr/fvww</a:t>
            </a:r>
            <a:r>
              <a:rPr lang="hr-HR" sz="2400" smtClean="0">
                <a:solidFill>
                  <a:schemeClr val="tx1"/>
                </a:solidFill>
              </a:rPr>
              <a:t> </a:t>
            </a:r>
            <a:endParaRPr lang="hr-HR" sz="2400" dirty="0">
              <a:solidFill>
                <a:schemeClr val="tx1"/>
              </a:solidFill>
            </a:endParaRPr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40453965-F36F-4232-B07F-F25C7D3F8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8" y="3429000"/>
            <a:ext cx="5766993" cy="319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03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2C833-39A6-4076-8C73-CA32169E6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870" y="240097"/>
            <a:ext cx="5123073" cy="2721217"/>
          </a:xfrm>
        </p:spPr>
        <p:txBody>
          <a:bodyPr>
            <a:normAutofit fontScale="90000"/>
          </a:bodyPr>
          <a:lstStyle/>
          <a:p>
            <a:pPr algn="ctr"/>
            <a:r>
              <a:rPr lang="hr-HR" cap="none" dirty="0"/>
              <a:t>Članak u lipičkim novinama „Compas”</a:t>
            </a:r>
            <a:br>
              <a:rPr lang="hr-HR" cap="none" dirty="0"/>
            </a:br>
            <a:r>
              <a:rPr lang="hr-HR" cap="none" dirty="0"/>
              <a:t/>
            </a:r>
            <a:br>
              <a:rPr lang="hr-HR" cap="none" dirty="0"/>
            </a:br>
            <a:endParaRPr lang="hr-HR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A4CBE-6A0D-4C2B-AB92-1C4D4CCDE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3692" y="2663077"/>
            <a:ext cx="3221372" cy="595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Ctrl+klik na sliku za članak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1E5F3-238C-44A4-964F-78DEF804CE9A}"/>
              </a:ext>
            </a:extLst>
          </p:cNvPr>
          <p:cNvSpPr txBox="1"/>
          <p:nvPr/>
        </p:nvSpPr>
        <p:spPr>
          <a:xfrm>
            <a:off x="7080308" y="4569502"/>
            <a:ext cx="4647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/>
              <a:t>Članak u školskom listu Žubor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F6EA79-43CF-4376-A1FA-463708325F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00" y="4194923"/>
            <a:ext cx="5969308" cy="2083130"/>
          </a:xfrm>
          <a:prstGeom prst="rect">
            <a:avLst/>
          </a:prstGeom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481AE273-E81D-453B-B11E-6C0846EC4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57" y="579947"/>
            <a:ext cx="5123073" cy="31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1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A1770C-CFDF-4B05-9AF4-02C0ABAA1D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2024" t="20850" r="21317" b="5829"/>
          <a:stretch/>
        </p:blipFill>
        <p:spPr>
          <a:xfrm>
            <a:off x="2006600" y="439387"/>
            <a:ext cx="8289306" cy="6033925"/>
          </a:xfrm>
        </p:spPr>
      </p:pic>
      <p:sp>
        <p:nvSpPr>
          <p:cNvPr id="3" name="TekstniOkvir 2"/>
          <p:cNvSpPr txBox="1"/>
          <p:nvPr/>
        </p:nvSpPr>
        <p:spPr>
          <a:xfrm rot="16200000">
            <a:off x="-1056904" y="3195199"/>
            <a:ext cx="5023265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Članak u školskom listu Žubor!</a:t>
            </a:r>
          </a:p>
        </p:txBody>
      </p:sp>
    </p:spTree>
    <p:extLst>
      <p:ext uri="{BB962C8B-B14F-4D97-AF65-F5344CB8AC3E}">
        <p14:creationId xmlns:p14="http://schemas.microsoft.com/office/powerpoint/2010/main" val="3089303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8EBA3-C2A8-4AE7-A092-B62CDF23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Članci o skrbi za mačke i 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619EB-5F1A-4E83-B08B-BA653A6132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1527226"/>
            <a:ext cx="4800600" cy="1266052"/>
          </a:xfrm>
        </p:spPr>
        <p:txBody>
          <a:bodyPr/>
          <a:lstStyle/>
          <a:p>
            <a:r>
              <a:rPr lang="hr-HR" dirty="0">
                <a:hlinkClick r:id="rId2"/>
              </a:rPr>
              <a:t>http://www.prava-sapa.hr/prava-sapa-educira/vodic-za-ne-iskusne-kako-pravilno-brinuti-o-macki/</a:t>
            </a:r>
            <a:r>
              <a:rPr lang="hr-HR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04221-DE1C-495F-978F-8E5B02AD5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9400" y="1619249"/>
            <a:ext cx="4800600" cy="1082005"/>
          </a:xfrm>
        </p:spPr>
        <p:txBody>
          <a:bodyPr/>
          <a:lstStyle/>
          <a:p>
            <a:r>
              <a:rPr lang="hr-HR" dirty="0">
                <a:hlinkClick r:id="rId3"/>
              </a:rPr>
              <a:t>https://klinika-kreszinger.com/savjeti-veterinara/</a:t>
            </a:r>
            <a:r>
              <a:rPr lang="hr-HR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6FB0FD-DE1F-4941-9C32-489E9DFD3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46" y="2810054"/>
            <a:ext cx="5019462" cy="3036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29939C-5F9C-4B85-8050-508D4C5E3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10054"/>
            <a:ext cx="5777260" cy="323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49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01407-81D9-4B7A-9E59-48446D332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634054"/>
            <a:ext cx="5738782" cy="921281"/>
          </a:xfrm>
        </p:spPr>
        <p:txBody>
          <a:bodyPr/>
          <a:lstStyle/>
          <a:p>
            <a:pPr algn="ctr"/>
            <a:r>
              <a:rPr lang="hr-HR" dirty="0"/>
              <a:t>DAJ ŠAPI GLAS!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4743D-5114-4B23-8583-141238801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400" y="1951429"/>
            <a:ext cx="10178322" cy="4417226"/>
          </a:xfrm>
        </p:spPr>
        <p:txBody>
          <a:bodyPr>
            <a:normAutofit lnSpcReduction="10000"/>
          </a:bodyPr>
          <a:lstStyle/>
          <a:p>
            <a:r>
              <a:rPr lang="hr-HR" dirty="0"/>
              <a:t>Projekt je iniciran i kreiran u suradnji OŠ Ivana Kukuljevića Sakcinskog, Ivanec i Hrvatske mreže školskih knjižničara.</a:t>
            </a:r>
          </a:p>
          <a:p>
            <a:pPr marL="0" indent="0" algn="ctr">
              <a:buNone/>
            </a:pPr>
            <a:r>
              <a:rPr lang="hr-HR" b="1" dirty="0">
                <a:solidFill>
                  <a:schemeClr val="tx1"/>
                </a:solidFill>
              </a:rPr>
              <a:t>Daj šapi glas! je projekt brige za napuštene životinje!</a:t>
            </a:r>
          </a:p>
          <a:p>
            <a:r>
              <a:rPr lang="hr-HR" dirty="0"/>
              <a:t>Projektom se želi osvijestiti, kod učenika i lokalne zajednice, </a:t>
            </a:r>
            <a:r>
              <a:rPr lang="hr-HR" dirty="0">
                <a:solidFill>
                  <a:schemeClr val="tx1"/>
                </a:solidFill>
              </a:rPr>
              <a:t>briga prema napuštenim životinjama</a:t>
            </a:r>
            <a:r>
              <a:rPr lang="hr-HR" dirty="0"/>
              <a:t> te </a:t>
            </a:r>
            <a:r>
              <a:rPr lang="hr-HR" dirty="0">
                <a:solidFill>
                  <a:schemeClr val="tx1"/>
                </a:solidFill>
              </a:rPr>
              <a:t>izmijeniti stavove i ponašanje prema vlastitim kućnim ljubimcima </a:t>
            </a:r>
            <a:r>
              <a:rPr lang="hr-HR" dirty="0"/>
              <a:t>kako bi se broj napuštenih životinja smanjio.</a:t>
            </a:r>
          </a:p>
          <a:p>
            <a:pPr algn="just"/>
            <a:r>
              <a:rPr lang="hr-HR" dirty="0"/>
              <a:t>U našoj školi proveli smo tijekom školske godine brojne aktivnosti, </a:t>
            </a:r>
            <a:r>
              <a:rPr lang="hr-HR" dirty="0">
                <a:solidFill>
                  <a:srgbClr val="0070C0"/>
                </a:solidFill>
              </a:rPr>
              <a:t>učili o pravilnoj skrbi za životinje</a:t>
            </a:r>
            <a:r>
              <a:rPr lang="hr-HR" dirty="0"/>
              <a:t>, </a:t>
            </a:r>
            <a:r>
              <a:rPr lang="hr-HR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izradili brošuru o zaštiti životinja, </a:t>
            </a:r>
            <a:r>
              <a:rPr lang="hr-HR" dirty="0">
                <a:solidFill>
                  <a:srgbClr val="00B050"/>
                </a:solidFill>
              </a:rPr>
              <a:t>prodavali na sajmovima u Lipiku učeničke uratke u svrhu donacije Udruzi za zaštitu životinja Sirius</a:t>
            </a:r>
            <a:r>
              <a:rPr lang="hr-HR" dirty="0"/>
              <a:t>, </a:t>
            </a:r>
            <a:r>
              <a:rPr lang="hr-HR" dirty="0">
                <a:solidFill>
                  <a:srgbClr val="7030A0"/>
                </a:solidFill>
              </a:rPr>
              <a:t>proučili rad Skloništa za životinje u Bučju</a:t>
            </a:r>
            <a:r>
              <a:rPr lang="hr-HR" dirty="0"/>
              <a:t>, 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ugostili članice Udruge za zaštitu životinja Sirius,</a:t>
            </a:r>
            <a:r>
              <a:rPr lang="hr-HR" dirty="0"/>
              <a:t> </a:t>
            </a:r>
            <a:r>
              <a:rPr lang="hr-HR" dirty="0">
                <a:solidFill>
                  <a:srgbClr val="FF0066"/>
                </a:solidFill>
              </a:rPr>
              <a:t>intervjuirali veterinara...!</a:t>
            </a:r>
          </a:p>
          <a:p>
            <a:r>
              <a:rPr lang="hr-HR" dirty="0">
                <a:solidFill>
                  <a:schemeClr val="tx1"/>
                </a:solidFill>
              </a:rPr>
              <a:t>O našem radu izvijestili smo i lipičke novine Compass, napisali članke u školskom časopisu Žubor i postavili izvješće o projektu na web stranicu škole.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20558-4773-4E62-8D2C-53F907D1C8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675">
            <a:off x="8069385" y="20203"/>
            <a:ext cx="2582077" cy="21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0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FFCCBB-7098-4705-9806-0ED842928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4559" y="981007"/>
            <a:ext cx="2660185" cy="1995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48543-9401-4880-826C-41209FCAA5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9486" y="966041"/>
            <a:ext cx="2475683" cy="1856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5ED2-0E1F-4065-BDAD-FCC41EE5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158565"/>
            <a:ext cx="10178322" cy="952433"/>
          </a:xfrm>
        </p:spPr>
        <p:txBody>
          <a:bodyPr>
            <a:normAutofit fontScale="90000"/>
          </a:bodyPr>
          <a:lstStyle/>
          <a:p>
            <a:r>
              <a:rPr lang="hr-HR" dirty="0"/>
              <a:t>Kako brinuti o ljubimcu?</a:t>
            </a:r>
            <a:br>
              <a:rPr lang="hr-HR" dirty="0"/>
            </a:br>
            <a:endParaRPr lang="hr-H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C33C31-B3C5-40EE-B6EA-953757FE27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61">
            <a:off x="720562" y="3063786"/>
            <a:ext cx="2906593" cy="2179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DBFA5A-46F3-4FDD-A086-BA4643175BB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96062">
            <a:off x="6263152" y="890914"/>
            <a:ext cx="2561847" cy="1921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BC13EE-6C2D-4FEE-B78A-6542322088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476">
            <a:off x="9116642" y="2321389"/>
            <a:ext cx="2578359" cy="1933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1BC6-1C2C-45E4-BF64-129182C6A44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565259" flipV="1">
            <a:off x="3772644" y="3223630"/>
            <a:ext cx="2312216" cy="1734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A7562B-5F5D-4533-B79E-82B40F757E4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28519" y="347562"/>
            <a:ext cx="2501481" cy="1876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560994-2A6D-45DE-9292-BE5EAE516BF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87390" y="4909919"/>
            <a:ext cx="2597441" cy="19480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B4C570-B531-49A7-B2A7-A389411BAF2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1922">
            <a:off x="4727070" y="4967141"/>
            <a:ext cx="2207403" cy="1655552"/>
          </a:xfrm>
          <a:prstGeom prst="rect">
            <a:avLst/>
          </a:prstGeom>
        </p:spPr>
      </p:pic>
      <p:pic>
        <p:nvPicPr>
          <p:cNvPr id="1026" name="Picture 2" descr="Dog Fence Stock Illustrations – 1,672 Dog Fence Stock Illustrations,  Vectors &amp; Clipart - Dreamstime">
            <a:extLst>
              <a:ext uri="{FF2B5EF4-FFF2-40B4-BE49-F238E27FC236}">
                <a16:creationId xmlns:a16="http://schemas.microsoft.com/office/drawing/2014/main" id="{4E040585-F12A-4142-8BB8-AD58EC3EC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447" y="2786990"/>
            <a:ext cx="2425152" cy="212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21823-3971-45B0-8613-945CCC09BAB2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304337">
            <a:off x="6861889" y="4762164"/>
            <a:ext cx="2396201" cy="1797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EC04AA-1BE0-497F-BB6D-B31CD38BD69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127016" y="4388422"/>
            <a:ext cx="2782923" cy="20871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1B5661-C1D2-4EEC-92EE-435F852777C3}"/>
              </a:ext>
            </a:extLst>
          </p:cNvPr>
          <p:cNvSpPr txBox="1"/>
          <p:nvPr/>
        </p:nvSpPr>
        <p:spPr>
          <a:xfrm>
            <a:off x="757424" y="6607382"/>
            <a:ext cx="4742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Preuzeto s: </a:t>
            </a:r>
            <a:r>
              <a:rPr lang="hr-HR" sz="1200" dirty="0">
                <a:hlinkClick r:id="rId14"/>
              </a:rPr>
              <a:t>https://www.wikihow.com/Take-Care-of-Your-Pet</a:t>
            </a:r>
            <a:r>
              <a:rPr lang="hr-HR" sz="1200" dirty="0"/>
              <a:t>, 20.9.2019. 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A6FB4B3-6B25-4E92-A8EE-0C4384406308}"/>
              </a:ext>
            </a:extLst>
          </p:cNvPr>
          <p:cNvSpPr/>
          <p:nvPr/>
        </p:nvSpPr>
        <p:spPr>
          <a:xfrm rot="21024283" flipH="1">
            <a:off x="41625" y="4918826"/>
            <a:ext cx="2660186" cy="14433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  <a:p>
            <a:pPr algn="ctr"/>
            <a:r>
              <a:rPr lang="hr-HR" dirty="0">
                <a:solidFill>
                  <a:schemeClr val="tx1"/>
                </a:solidFill>
              </a:rPr>
              <a:t>Koje kućne ljubimce vi imate i kako se brinete o njima?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55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10987-AC94-4737-B919-91A89BCA0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80381"/>
            <a:ext cx="10178322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/>
            </a:r>
            <a:br>
              <a:rPr lang="hr-HR" dirty="0"/>
            </a:br>
            <a:r>
              <a:rPr lang="hr-HR" sz="7300" b="1" dirty="0"/>
              <a:t>10 ZAPOVIJEDI</a:t>
            </a:r>
            <a:r>
              <a:rPr lang="hr-HR" sz="1400" b="1" dirty="0"/>
              <a:t/>
            </a:r>
            <a:br>
              <a:rPr lang="hr-HR" sz="1400" b="1" dirty="0"/>
            </a:br>
            <a:r>
              <a:rPr lang="hr-HR" sz="1600" dirty="0">
                <a:hlinkClick r:id="rId2"/>
              </a:rPr>
              <a:t>https://www.prijatelji-zivotinja.hr/index.hr.php?id=370</a:t>
            </a:r>
            <a:r>
              <a:rPr lang="hr-HR" sz="1600" dirty="0"/>
              <a:t> </a:t>
            </a:r>
            <a:endParaRPr lang="hr-H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CE2A8-283B-4F53-92AA-5A3332818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2508966"/>
            <a:ext cx="4800600" cy="4269997"/>
          </a:xfrm>
        </p:spPr>
        <p:txBody>
          <a:bodyPr>
            <a:normAutofit fontScale="85000" lnSpcReduction="10000"/>
          </a:bodyPr>
          <a:lstStyle/>
          <a:p>
            <a:r>
              <a:rPr lang="hr-HR" dirty="0">
                <a:solidFill>
                  <a:srgbClr val="0070C0"/>
                </a:solidFill>
              </a:rPr>
              <a:t>Moj život će vjerojatno trajati 10-15 godina. Svako odvajanje od tebe za mene će biti bolno. Upamti to prije nego me nabaviš.</a:t>
            </a:r>
          </a:p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Daj mi vremena da shvatim što želiš od mene.</a:t>
            </a:r>
          </a:p>
          <a:p>
            <a:r>
              <a:rPr lang="hr-HR" dirty="0">
                <a:solidFill>
                  <a:srgbClr val="0070C0"/>
                </a:solidFill>
              </a:rPr>
              <a:t>Iskaži mi svoje povjerenje. To je neophodno za moju dobrobit.</a:t>
            </a:r>
          </a:p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Nemoj se dugo ljutiti na mene, i nemoj me zatvarati za kaznu. Ti imaš svoj posao, zabavu i prijatelje. Ja imam samo tebe.</a:t>
            </a:r>
          </a:p>
          <a:p>
            <a:r>
              <a:rPr lang="hr-HR" dirty="0">
                <a:solidFill>
                  <a:srgbClr val="0070C0"/>
                </a:solidFill>
              </a:rPr>
              <a:t>Ponekad razgovaraj sa mnom. Iako ne razumijem tvoje riječi, ja razumijem tvoj glas.</a:t>
            </a:r>
          </a:p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Budi svjestan da bez obzira kako se prema meni odnosiš, ja to nikada neću zaboraviti.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EA196F-AD93-40EA-B70F-FA3ACA631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2531" y="2520931"/>
            <a:ext cx="4800600" cy="4005743"/>
          </a:xfrm>
        </p:spPr>
        <p:txBody>
          <a:bodyPr>
            <a:normAutofit fontScale="85000" lnSpcReduction="10000"/>
          </a:bodyPr>
          <a:lstStyle/>
          <a:p>
            <a:r>
              <a:rPr lang="hr-HR" dirty="0">
                <a:solidFill>
                  <a:srgbClr val="0070C0"/>
                </a:solidFill>
              </a:rPr>
              <a:t>Molim te, nemoj me udarati, jer ja ne mogu uzvratiti udarac.  Ali zato mogu gristi i grebsti, a to zaista ne želim učiniti.</a:t>
            </a:r>
          </a:p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Prije nego što me prekoriš da ne želim surađivati s tobom, da sam tvrdoglava i lijena, pitaj se ne muči li me možda nešto. Možda ne dobivam odgovarajuću hranu, ili sam predugo bila vani na suncu, ili moje srce stari i postaje sve slabijim.</a:t>
            </a:r>
          </a:p>
          <a:p>
            <a:r>
              <a:rPr lang="hr-HR" dirty="0">
                <a:solidFill>
                  <a:srgbClr val="0070C0"/>
                </a:solidFill>
              </a:rPr>
              <a:t>Brini se za mene kad ostarim.  I ti ćeš jednoga dana ostariti.</a:t>
            </a:r>
          </a:p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Prati me na teškim putovanjima. Nikada nemoj reći, 'Ne mogu to gledati,’. Bit će mi lakše ako ćeš ti biti tamo. Zapamti, ja te volim.</a:t>
            </a:r>
          </a:p>
          <a:p>
            <a:endParaRPr lang="hr-H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5F302-04E7-4197-94BA-CABD405DD45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39435">
            <a:off x="139792" y="193326"/>
            <a:ext cx="1588429" cy="10579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97230-58E3-4230-BB18-55205306ED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349" flipH="1">
            <a:off x="952165" y="1324581"/>
            <a:ext cx="1977495" cy="1112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C69E92-7C42-4E8C-86B6-806C747757E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405968">
            <a:off x="1850016" y="57716"/>
            <a:ext cx="1805151" cy="1201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AB80C0-D41B-4E54-B8E6-21A2B7997D3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46152">
            <a:off x="8936268" y="97601"/>
            <a:ext cx="1860379" cy="1238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0060A6-958F-48CB-81E8-4C7EE30E8ED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66141">
            <a:off x="9928537" y="1335406"/>
            <a:ext cx="1854721" cy="123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75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:\Daj šapi glas!\Udruga Siri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0840" y="2815633"/>
            <a:ext cx="2845199" cy="3793598"/>
          </a:xfrm>
          <a:prstGeom prst="rect">
            <a:avLst/>
          </a:prstGeom>
          <a:noFill/>
        </p:spPr>
      </p:pic>
      <p:pic>
        <p:nvPicPr>
          <p:cNvPr id="1029" name="Picture 5" descr="I:\Daj šapi glas!\čestitk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301849" y="1368803"/>
            <a:ext cx="2754759" cy="196022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CE4CE2-EAE5-48FC-910B-EBAB28C8DA97}"/>
              </a:ext>
            </a:extLst>
          </p:cNvPr>
          <p:cNvSpPr txBox="1"/>
          <p:nvPr/>
        </p:nvSpPr>
        <p:spPr>
          <a:xfrm>
            <a:off x="1098461" y="343948"/>
            <a:ext cx="2483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Uratci u sklopu projekta...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78DE0-97FB-4AC0-9FDE-3459266F1D6B}"/>
              </a:ext>
            </a:extLst>
          </p:cNvPr>
          <p:cNvSpPr txBox="1"/>
          <p:nvPr/>
        </p:nvSpPr>
        <p:spPr>
          <a:xfrm>
            <a:off x="8574833" y="313672"/>
            <a:ext cx="3021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</a:rPr>
              <a:t>Robotika, podlošci za čaše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C43F1D-9DDA-4B50-9FB8-AF30E3BD21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9" y="1170306"/>
            <a:ext cx="3021882" cy="4029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E75385-6886-4C35-B52D-5E83090E19F3}"/>
              </a:ext>
            </a:extLst>
          </p:cNvPr>
          <p:cNvSpPr txBox="1"/>
          <p:nvPr/>
        </p:nvSpPr>
        <p:spPr>
          <a:xfrm>
            <a:off x="3517645" y="297781"/>
            <a:ext cx="3518257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rgbClr val="C00000"/>
                </a:solidFill>
              </a:rPr>
              <a:t>8. razred, izrada čestitki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27CDE-2B46-4B7D-9AB0-C596EAB15066}"/>
              </a:ext>
            </a:extLst>
          </p:cNvPr>
          <p:cNvSpPr txBox="1"/>
          <p:nvPr/>
        </p:nvSpPr>
        <p:spPr>
          <a:xfrm>
            <a:off x="5926718" y="4512623"/>
            <a:ext cx="262351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accent5">
                    <a:lumMod val="50000"/>
                  </a:schemeClr>
                </a:solidFill>
              </a:rPr>
              <a:t>Posjet Udruge za zaštitu životinja Sirius Požega, 4. 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99ECD9-70B6-4C64-9182-45AF7C0266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133" y="343948"/>
            <a:ext cx="2940294" cy="2205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193D0E-F79C-4B2C-B35C-AC62F4F713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3" y="5441983"/>
            <a:ext cx="1556948" cy="11677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7DFE5-69F8-4E2F-A599-502C4EF8F2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19" y="1834121"/>
            <a:ext cx="2617364" cy="1963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04436C-7DB4-42B2-80E7-A43C8BC147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49" y="4038654"/>
            <a:ext cx="2015412" cy="26872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1E48D9-7CF0-49DD-AB1E-25C48C5CEF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348772">
            <a:off x="715999" y="3770435"/>
            <a:ext cx="2475785" cy="3142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C2C304-DD62-4D61-9BF9-1D60EF623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663" y="57735"/>
            <a:ext cx="4943650" cy="3706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B37FCE-5638-4690-B7C1-F01113FDD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3" y="195942"/>
            <a:ext cx="4773335" cy="35800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CEEBD0-FF08-4D98-9F30-C71A5FB1D0C4}"/>
              </a:ext>
            </a:extLst>
          </p:cNvPr>
          <p:cNvSpPr txBox="1"/>
          <p:nvPr/>
        </p:nvSpPr>
        <p:spPr>
          <a:xfrm>
            <a:off x="2873829" y="373224"/>
            <a:ext cx="2503513" cy="461665"/>
          </a:xfrm>
          <a:prstGeom prst="rect">
            <a:avLst/>
          </a:prstGeom>
          <a:noFill/>
          <a:ln w="28575">
            <a:solidFill>
              <a:srgbClr val="FFC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hr-HR" sz="2400" dirty="0">
                <a:highlight>
                  <a:srgbClr val="FFFF00"/>
                </a:highlight>
              </a:rPr>
              <a:t>Božićni sajam Lipik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0A771-F8B4-42C5-AC58-FE3120D2EC7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39967">
            <a:off x="6948260" y="3620069"/>
            <a:ext cx="4222485" cy="3272791"/>
          </a:xfrm>
          <a:prstGeom prst="rect">
            <a:avLst/>
          </a:prstGeom>
        </p:spPr>
      </p:pic>
      <p:sp>
        <p:nvSpPr>
          <p:cNvPr id="12" name="TekstniOkvir 11"/>
          <p:cNvSpPr txBox="1"/>
          <p:nvPr/>
        </p:nvSpPr>
        <p:spPr>
          <a:xfrm>
            <a:off x="3229761" y="4630723"/>
            <a:ext cx="3733101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Robotička skupina, podlošci za čaše</a:t>
            </a:r>
          </a:p>
        </p:txBody>
      </p:sp>
    </p:spTree>
    <p:extLst>
      <p:ext uri="{BB962C8B-B14F-4D97-AF65-F5344CB8AC3E}">
        <p14:creationId xmlns:p14="http://schemas.microsoft.com/office/powerpoint/2010/main" val="86693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D7126D-81C3-440E-BE95-02A160CDDF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65663" y="0"/>
            <a:ext cx="6852062" cy="68520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26CD4-70C4-4098-B905-A2A7295C9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3257869"/>
            <a:ext cx="3577632" cy="1121184"/>
          </a:xfr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Dot"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r-HR" sz="2800" dirty="0">
                <a:solidFill>
                  <a:srgbClr val="7030A0"/>
                </a:solidFill>
              </a:rPr>
              <a:t>Kućice i zdjele od plastelina, 1.r.</a:t>
            </a:r>
          </a:p>
        </p:txBody>
      </p:sp>
    </p:spTree>
    <p:extLst>
      <p:ext uri="{BB962C8B-B14F-4D97-AF65-F5344CB8AC3E}">
        <p14:creationId xmlns:p14="http://schemas.microsoft.com/office/powerpoint/2010/main" val="718583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daj šapi, 3.r..jpg"/>
          <p:cNvPicPr>
            <a:picLocks noChangeAspect="1"/>
          </p:cNvPicPr>
          <p:nvPr/>
        </p:nvPicPr>
        <p:blipFill>
          <a:blip r:embed="rId2" cstate="print"/>
          <a:srcRect l="10904" t="8658" r="3209" b="8571"/>
          <a:stretch>
            <a:fillRect/>
          </a:stretch>
        </p:blipFill>
        <p:spPr>
          <a:xfrm>
            <a:off x="4251367" y="3167584"/>
            <a:ext cx="2553193" cy="3280716"/>
          </a:xfrm>
          <a:prstGeom prst="rect">
            <a:avLst/>
          </a:prstGeom>
        </p:spPr>
      </p:pic>
      <p:pic>
        <p:nvPicPr>
          <p:cNvPr id="7" name="Slika 6" descr="daj šapi 2., 3.r..jpg"/>
          <p:cNvPicPr>
            <a:picLocks noChangeAspect="1"/>
          </p:cNvPicPr>
          <p:nvPr/>
        </p:nvPicPr>
        <p:blipFill>
          <a:blip r:embed="rId3" cstate="print"/>
          <a:srcRect l="1126" t="2078" r="3939" b="3550"/>
          <a:stretch>
            <a:fillRect/>
          </a:stretch>
        </p:blipFill>
        <p:spPr>
          <a:xfrm>
            <a:off x="7160820" y="3526969"/>
            <a:ext cx="3918336" cy="2921331"/>
          </a:xfrm>
          <a:prstGeom prst="rect">
            <a:avLst/>
          </a:prstGeom>
        </p:spPr>
      </p:pic>
      <p:pic>
        <p:nvPicPr>
          <p:cNvPr id="9" name="Slika 8" descr="daj šapi 3, 3.r..jpg"/>
          <p:cNvPicPr>
            <a:picLocks noChangeAspect="1"/>
          </p:cNvPicPr>
          <p:nvPr/>
        </p:nvPicPr>
        <p:blipFill>
          <a:blip r:embed="rId4" cstate="print"/>
          <a:srcRect b="14978"/>
          <a:stretch>
            <a:fillRect/>
          </a:stretch>
        </p:blipFill>
        <p:spPr>
          <a:xfrm>
            <a:off x="1768929" y="2981321"/>
            <a:ext cx="2126178" cy="361542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6E516B6-C56D-4A60-8A41-691AF83C99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" y="170898"/>
            <a:ext cx="8801298" cy="2720744"/>
          </a:xfrm>
          <a:prstGeom prst="rect">
            <a:avLst/>
          </a:prstGeom>
        </p:spPr>
      </p:pic>
      <p:sp>
        <p:nvSpPr>
          <p:cNvPr id="13" name="TekstniOkvir 12"/>
          <p:cNvSpPr txBox="1"/>
          <p:nvPr/>
        </p:nvSpPr>
        <p:spPr>
          <a:xfrm>
            <a:off x="9987148" y="926275"/>
            <a:ext cx="1757548" cy="46166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hr-HR" sz="2400" dirty="0">
                <a:sym typeface="Wingdings" pitchFamily="2" charset="2"/>
              </a:rPr>
              <a:t> 1. razred</a:t>
            </a:r>
            <a:endParaRPr lang="hr-HR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D85C62-8AA2-4F20-BA22-2D12E4A35B96}"/>
              </a:ext>
            </a:extLst>
          </p:cNvPr>
          <p:cNvSpPr txBox="1"/>
          <p:nvPr/>
        </p:nvSpPr>
        <p:spPr>
          <a:xfrm>
            <a:off x="7160820" y="2967335"/>
            <a:ext cx="4132613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hr-HR" sz="2400" dirty="0"/>
              <a:t>3. razred- Crtani i pisani radovi</a:t>
            </a:r>
          </a:p>
        </p:txBody>
      </p:sp>
    </p:spTree>
    <p:extLst>
      <p:ext uri="{BB962C8B-B14F-4D97-AF65-F5344CB8AC3E}">
        <p14:creationId xmlns:p14="http://schemas.microsoft.com/office/powerpoint/2010/main" val="1624785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daj šapi 4, 3.r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6357" t="5189" r="13142" b="6857"/>
          <a:stretch>
            <a:fillRect/>
          </a:stretch>
        </p:blipFill>
        <p:spPr>
          <a:xfrm>
            <a:off x="1591295" y="846689"/>
            <a:ext cx="4073236" cy="2858412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8A11714-6658-478B-A711-43D35FEE49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14" y="187900"/>
            <a:ext cx="4963886" cy="6530141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CA9CE5-090F-4E8E-BC9B-A78AB698220C}"/>
              </a:ext>
            </a:extLst>
          </p:cNvPr>
          <p:cNvSpPr txBox="1">
            <a:spLocks/>
          </p:cNvSpPr>
          <p:nvPr/>
        </p:nvSpPr>
        <p:spPr>
          <a:xfrm>
            <a:off x="534391" y="139959"/>
            <a:ext cx="6187044" cy="5700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Dot"/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Poruka Svena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Ivanuševića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učenika 3. razreda 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FA8B5CC3-2D4A-4C43-A79A-D919D009E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13" y="3716976"/>
            <a:ext cx="3942608" cy="29569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330</TotalTime>
  <Words>588</Words>
  <Application>Microsoft Office PowerPoint</Application>
  <PresentationFormat>Široki zaslon</PresentationFormat>
  <Paragraphs>48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1" baseType="lpstr">
      <vt:lpstr>Arial</vt:lpstr>
      <vt:lpstr>Gill Sans MT</vt:lpstr>
      <vt:lpstr>Impact</vt:lpstr>
      <vt:lpstr>Wingdings</vt:lpstr>
      <vt:lpstr>Badge</vt:lpstr>
      <vt:lpstr>Daj šapi glas!</vt:lpstr>
      <vt:lpstr>DAJ ŠAPI GLAS!</vt:lpstr>
      <vt:lpstr>Kako brinuti o ljubimcu? </vt:lpstr>
      <vt:lpstr> 10 ZAPOVIJEDI https://www.prijatelji-zivotinja.hr/index.hr.php?id=370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Intervju s  veterinarom</vt:lpstr>
      <vt:lpstr>Članak u lipičkim novinama „Compas”  </vt:lpstr>
      <vt:lpstr>PowerPoint prezentacija</vt:lpstr>
      <vt:lpstr>Članci o skrbi za mačke i pse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38597</dc:creator>
  <cp:lastModifiedBy>Korisnik</cp:lastModifiedBy>
  <cp:revision>42</cp:revision>
  <dcterms:created xsi:type="dcterms:W3CDTF">2019-12-04T15:37:51Z</dcterms:created>
  <dcterms:modified xsi:type="dcterms:W3CDTF">2021-09-26T21:50:43Z</dcterms:modified>
</cp:coreProperties>
</file>