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3" r:id="rId5"/>
    <p:sldId id="282" r:id="rId6"/>
    <p:sldId id="258" r:id="rId7"/>
    <p:sldId id="257" r:id="rId8"/>
    <p:sldId id="263" r:id="rId9"/>
    <p:sldId id="284" r:id="rId10"/>
    <p:sldId id="260" r:id="rId11"/>
    <p:sldId id="259" r:id="rId12"/>
    <p:sldId id="285" r:id="rId13"/>
    <p:sldId id="262" r:id="rId14"/>
    <p:sldId id="261" r:id="rId15"/>
    <p:sldId id="286" r:id="rId16"/>
    <p:sldId id="264" r:id="rId17"/>
    <p:sldId id="287" r:id="rId18"/>
    <p:sldId id="270" r:id="rId19"/>
    <p:sldId id="265" r:id="rId20"/>
    <p:sldId id="266" r:id="rId21"/>
    <p:sldId id="271" r:id="rId22"/>
    <p:sldId id="289" r:id="rId23"/>
    <p:sldId id="268" r:id="rId24"/>
    <p:sldId id="274" r:id="rId25"/>
    <p:sldId id="288" r:id="rId26"/>
    <p:sldId id="275" r:id="rId27"/>
    <p:sldId id="276" r:id="rId28"/>
    <p:sldId id="278" r:id="rId29"/>
    <p:sldId id="279" r:id="rId30"/>
    <p:sldId id="290" r:id="rId31"/>
    <p:sldId id="291" r:id="rId32"/>
    <p:sldId id="292" r:id="rId33"/>
    <p:sldId id="293" r:id="rId34"/>
    <p:sldId id="294" r:id="rId35"/>
    <p:sldId id="295" r:id="rId3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A24"/>
    <a:srgbClr val="FEC2FE"/>
    <a:srgbClr val="FFABF3"/>
    <a:srgbClr val="FFFF99"/>
    <a:srgbClr val="FC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4FE9-3F2B-421B-A437-F4DC77E5841C}" type="datetimeFigureOut">
              <a:rPr lang="hr-HR" smtClean="0"/>
              <a:pPr/>
              <a:t>11.10.2018.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9EB0BA-8D28-4AA4-BD7B-4EE31665E3B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4FE9-3F2B-421B-A437-F4DC77E5841C}" type="datetimeFigureOut">
              <a:rPr lang="hr-HR" smtClean="0"/>
              <a:pPr/>
              <a:t>11.10.2018.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B0BA-8D28-4AA4-BD7B-4EE31665E3B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4FE9-3F2B-421B-A437-F4DC77E5841C}" type="datetimeFigureOut">
              <a:rPr lang="hr-HR" smtClean="0"/>
              <a:pPr/>
              <a:t>11.10.2018.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B0BA-8D28-4AA4-BD7B-4EE31665E3B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4FE9-3F2B-421B-A437-F4DC77E5841C}" type="datetimeFigureOut">
              <a:rPr lang="hr-HR" smtClean="0"/>
              <a:pPr/>
              <a:t>11.10.2018.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9EB0BA-8D28-4AA4-BD7B-4EE31665E3B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4FE9-3F2B-421B-A437-F4DC77E5841C}" type="datetimeFigureOut">
              <a:rPr lang="hr-HR" smtClean="0"/>
              <a:pPr/>
              <a:t>11.10.2018.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B0BA-8D28-4AA4-BD7B-4EE31665E3B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4FE9-3F2B-421B-A437-F4DC77E5841C}" type="datetimeFigureOut">
              <a:rPr lang="hr-HR" smtClean="0"/>
              <a:pPr/>
              <a:t>11.10.2018.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B0BA-8D28-4AA4-BD7B-4EE31665E3B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4FE9-3F2B-421B-A437-F4DC77E5841C}" type="datetimeFigureOut">
              <a:rPr lang="hr-HR" smtClean="0"/>
              <a:pPr/>
              <a:t>11.10.2018.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C9EB0BA-8D28-4AA4-BD7B-4EE31665E3B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4FE9-3F2B-421B-A437-F4DC77E5841C}" type="datetimeFigureOut">
              <a:rPr lang="hr-HR" smtClean="0"/>
              <a:pPr/>
              <a:t>11.10.2018.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B0BA-8D28-4AA4-BD7B-4EE31665E3B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4FE9-3F2B-421B-A437-F4DC77E5841C}" type="datetimeFigureOut">
              <a:rPr lang="hr-HR" smtClean="0"/>
              <a:pPr/>
              <a:t>11.10.2018.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B0BA-8D28-4AA4-BD7B-4EE31665E3B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4FE9-3F2B-421B-A437-F4DC77E5841C}" type="datetimeFigureOut">
              <a:rPr lang="hr-HR" smtClean="0"/>
              <a:pPr/>
              <a:t>11.10.2018.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B0BA-8D28-4AA4-BD7B-4EE31665E3B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4FE9-3F2B-421B-A437-F4DC77E5841C}" type="datetimeFigureOut">
              <a:rPr lang="hr-HR" smtClean="0"/>
              <a:pPr/>
              <a:t>11.10.2018.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B0BA-8D28-4AA4-BD7B-4EE31665E3B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A84FE9-3F2B-421B-A437-F4DC77E5841C}" type="datetimeFigureOut">
              <a:rPr lang="hr-HR" smtClean="0"/>
              <a:pPr/>
              <a:t>11.10.2018.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9EB0BA-8D28-4AA4-BD7B-4EE31665E3B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900" dirty="0" smtClean="0"/>
              <a:t>ŠKOLSKI projekt</a:t>
            </a:r>
            <a:br>
              <a:rPr lang="hr-HR" sz="4900" dirty="0" smtClean="0"/>
            </a:br>
            <a:r>
              <a:rPr lang="hr-HR" sz="6700" dirty="0" smtClean="0"/>
              <a:t>“Bonton”</a:t>
            </a:r>
            <a:br>
              <a:rPr lang="hr-HR" sz="6700" dirty="0" smtClean="0"/>
            </a:br>
            <a:r>
              <a:rPr lang="hr-HR" cap="none" dirty="0" smtClean="0"/>
              <a:t/>
            </a:r>
            <a:br>
              <a:rPr lang="hr-HR" cap="none" dirty="0" smtClean="0"/>
            </a:br>
            <a:r>
              <a:rPr lang="hr-HR" dirty="0" smtClean="0"/>
              <a:t>2017./2018. </a:t>
            </a:r>
            <a:r>
              <a:rPr lang="hr-HR" cap="none" dirty="0" err="1" smtClean="0"/>
              <a:t>šk.g</a:t>
            </a:r>
            <a:r>
              <a:rPr lang="hr-HR" cap="none" dirty="0" smtClean="0"/>
              <a:t>.</a:t>
            </a: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4869160"/>
            <a:ext cx="5832648" cy="1752600"/>
          </a:xfrm>
        </p:spPr>
        <p:txBody>
          <a:bodyPr>
            <a:normAutofit fontScale="62500" lnSpcReduction="20000"/>
          </a:bodyPr>
          <a:lstStyle/>
          <a:p>
            <a:r>
              <a:rPr lang="hr-HR" sz="4000" dirty="0" smtClean="0"/>
              <a:t>Osnovna škola </a:t>
            </a:r>
            <a:r>
              <a:rPr lang="hr-HR" sz="4000" dirty="0" err="1" smtClean="0"/>
              <a:t>Grigora</a:t>
            </a:r>
            <a:r>
              <a:rPr lang="hr-HR" sz="4000" dirty="0" smtClean="0"/>
              <a:t> Viteza Poljana</a:t>
            </a:r>
          </a:p>
          <a:p>
            <a:endParaRPr lang="hr-HR" dirty="0" smtClean="0"/>
          </a:p>
          <a:p>
            <a:r>
              <a:rPr lang="hr-HR" dirty="0" smtClean="0"/>
              <a:t>Koordinator projekta: Knjižničarka</a:t>
            </a:r>
          </a:p>
          <a:p>
            <a:r>
              <a:rPr lang="hr-HR" dirty="0" smtClean="0"/>
              <a:t> (Gordana Grgić, Marina </a:t>
            </a:r>
            <a:r>
              <a:rPr lang="hr-HR" dirty="0" err="1" smtClean="0"/>
              <a:t>Piria</a:t>
            </a:r>
            <a:r>
              <a:rPr lang="hr-HR" dirty="0" smtClean="0"/>
              <a:t>)</a:t>
            </a:r>
          </a:p>
          <a:p>
            <a:endParaRPr lang="hr-HR" dirty="0" smtClean="0"/>
          </a:p>
          <a:p>
            <a:pPr algn="r"/>
            <a:r>
              <a:rPr lang="hr-HR" dirty="0" smtClean="0"/>
              <a:t>20.04.2018.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9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Bonton u knjižnici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Radionica: izrada knjižice </a:t>
            </a:r>
            <a:r>
              <a:rPr lang="hr-HR" b="1" i="1" dirty="0" smtClean="0"/>
              <a:t>Bonton u knjižnici</a:t>
            </a:r>
            <a:r>
              <a:rPr lang="hr-HR" dirty="0" smtClean="0"/>
              <a:t> s učenicima 2. do 8 razreda</a:t>
            </a:r>
          </a:p>
          <a:p>
            <a:r>
              <a:rPr lang="hr-HR" dirty="0" smtClean="0"/>
              <a:t>Učenici od 5. do 8. razreda su samostalno pisali pravila ponašanja nakon kratkog razgovora s knjižničarkom Marinom </a:t>
            </a:r>
            <a:r>
              <a:rPr lang="hr-HR" dirty="0" err="1" smtClean="0"/>
              <a:t>Piria</a:t>
            </a:r>
            <a:r>
              <a:rPr lang="hr-HR" dirty="0" smtClean="0"/>
              <a:t> na temu bontona u knjižnici</a:t>
            </a:r>
          </a:p>
          <a:p>
            <a:r>
              <a:rPr lang="hr-HR" dirty="0" smtClean="0"/>
              <a:t>Učenici 3. razreda su pod vodstvom učiteljice Zvjezdane Kliček pisali bonton u stihovima</a:t>
            </a:r>
          </a:p>
          <a:p>
            <a:r>
              <a:rPr lang="hr-HR" dirty="0" smtClean="0"/>
              <a:t>Zapisano je knjižničarka zalijepila  i uvezala u malu knjižicu </a:t>
            </a:r>
            <a:r>
              <a:rPr lang="hr-HR" i="1" dirty="0" smtClean="0"/>
              <a:t>Bonton u knjižnici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233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6" y="620688"/>
            <a:ext cx="4038600" cy="2894197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79" y="3789040"/>
            <a:ext cx="3682538" cy="271410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0688"/>
            <a:ext cx="3888432" cy="27872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3816424" cy="27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332656"/>
            <a:ext cx="8524056" cy="62646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b="1" dirty="0" smtClean="0"/>
              <a:t>PRAVILA</a:t>
            </a:r>
            <a:endParaRPr lang="hr-HR" dirty="0" smtClean="0"/>
          </a:p>
          <a:p>
            <a:pPr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Poštovati radno vrijeme knjižnice.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Na ulasku i izlasku pozdraviti knjižničara/</a:t>
            </a:r>
            <a:r>
              <a:rPr lang="hr-HR" dirty="0" err="1" smtClean="0">
                <a:solidFill>
                  <a:srgbClr val="0070C0"/>
                </a:solidFill>
              </a:rPr>
              <a:t>ku</a:t>
            </a:r>
            <a:r>
              <a:rPr lang="hr-HR" dirty="0" smtClean="0">
                <a:solidFill>
                  <a:srgbClr val="0070C0"/>
                </a:solidFill>
              </a:rPr>
              <a:t>.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Obratiti se za pomoć u slučaju potrebe.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Ne uzimati knjige s polica. Ako uzmete, vratite na pult kod knjižničarke.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ČUVATI KNJIGE – ne šarati, ne trgati stranica, ne praviti uši. Čuvati igračke.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Biti tiho!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U knjižnici se ne jede i ne pije (pitati može li se unijeti bočica vode).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Ugasiti ton na mobitelu.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Vratiti stolicu prije izlaska na mjesto i pokupiti ostatke rada (</a:t>
            </a:r>
            <a:r>
              <a:rPr lang="hr-HR" dirty="0" err="1" smtClean="0">
                <a:solidFill>
                  <a:srgbClr val="0070C0"/>
                </a:solidFill>
              </a:rPr>
              <a:t>npr</a:t>
            </a:r>
            <a:r>
              <a:rPr lang="hr-HR" dirty="0" smtClean="0">
                <a:solidFill>
                  <a:srgbClr val="0070C0"/>
                </a:solidFill>
              </a:rPr>
              <a:t>. papiri) iza sebe.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Plesni bonton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r>
              <a:rPr lang="hr-HR" dirty="0" smtClean="0"/>
              <a:t>Učiteljice Zvjezdana Kliček i knjižničarka Gordana Grgić su organizirale ples za učenike nižih razreda</a:t>
            </a:r>
          </a:p>
          <a:p>
            <a:endParaRPr lang="hr-HR" dirty="0" smtClean="0"/>
          </a:p>
          <a:p>
            <a:r>
              <a:rPr lang="hr-HR" dirty="0" smtClean="0"/>
              <a:t>Nakon upoznavanja s pravilima ponašanja plesnih partnera, pravila su postavljena na zidne novine u holu škole u obliku plakata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202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4487385" cy="604790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87" y="188640"/>
            <a:ext cx="4387270" cy="31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23" y="3549824"/>
            <a:ext cx="4216592" cy="312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12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23528" y="188640"/>
            <a:ext cx="4172272" cy="6192688"/>
          </a:xfrm>
        </p:spPr>
        <p:txBody>
          <a:bodyPr>
            <a:noAutofit/>
          </a:bodyPr>
          <a:lstStyle/>
          <a:p>
            <a:endParaRPr lang="hr-HR" sz="12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hr-HR" sz="1800" b="1" dirty="0" smtClean="0">
                <a:solidFill>
                  <a:srgbClr val="0070C0"/>
                </a:solidFill>
              </a:rPr>
              <a:t>PRAVILA</a:t>
            </a:r>
          </a:p>
          <a:p>
            <a:endParaRPr lang="hr-HR" sz="1600" dirty="0" smtClean="0">
              <a:solidFill>
                <a:srgbClr val="0070C0"/>
              </a:solidFill>
            </a:endParaRPr>
          </a:p>
          <a:p>
            <a:r>
              <a:rPr lang="hr-HR" sz="1600" dirty="0" smtClean="0">
                <a:solidFill>
                  <a:srgbClr val="0070C0"/>
                </a:solidFill>
              </a:rPr>
              <a:t>Jeste li slobodni za ovaj ples?</a:t>
            </a:r>
          </a:p>
          <a:p>
            <a:pPr>
              <a:buNone/>
            </a:pPr>
            <a:r>
              <a:rPr lang="hr-HR" sz="1600" dirty="0" smtClean="0">
                <a:solidFill>
                  <a:srgbClr val="0070C0"/>
                </a:solidFill>
              </a:rPr>
              <a:t>Muškarac prilazi plesnoj odabranici i ljubazno je zamoli za ples (ruke ne bi smjele biti u džepovima). Partnerica </a:t>
            </a:r>
            <a:r>
              <a:rPr lang="hr-HR" sz="1600" u="sng" dirty="0" smtClean="0">
                <a:solidFill>
                  <a:srgbClr val="0070C0"/>
                </a:solidFill>
              </a:rPr>
              <a:t>ne smije</a:t>
            </a:r>
            <a:r>
              <a:rPr lang="hr-HR" sz="1600" dirty="0" smtClean="0">
                <a:solidFill>
                  <a:srgbClr val="0070C0"/>
                </a:solidFill>
              </a:rPr>
              <a:t> odbiti partnera bez obrazloženja. Nije pristojno nakon toga prihvatiti ples drugim muškarcem.</a:t>
            </a:r>
          </a:p>
          <a:p>
            <a:pPr>
              <a:buNone/>
            </a:pPr>
            <a:endParaRPr lang="hr-HR" sz="1600" dirty="0" smtClean="0">
              <a:solidFill>
                <a:srgbClr val="0070C0"/>
              </a:solidFill>
            </a:endParaRPr>
          </a:p>
          <a:p>
            <a:r>
              <a:rPr lang="hr-HR" sz="1600" dirty="0" smtClean="0">
                <a:solidFill>
                  <a:srgbClr val="0070C0"/>
                </a:solidFill>
              </a:rPr>
              <a:t>Ako partnerica prihvati poziv na ples, muškarac joj pruža desnu ruku, ona njemu svoju lijevu i odlaze na plesni podij.</a:t>
            </a:r>
          </a:p>
          <a:p>
            <a:endParaRPr lang="hr-HR" sz="1600" dirty="0" smtClean="0">
              <a:solidFill>
                <a:srgbClr val="0070C0"/>
              </a:solidFill>
            </a:endParaRPr>
          </a:p>
          <a:p>
            <a:r>
              <a:rPr lang="hr-HR" sz="1600" dirty="0" smtClean="0">
                <a:solidFill>
                  <a:srgbClr val="0070C0"/>
                </a:solidFill>
              </a:rPr>
              <a:t>Gdje vrijede pravila?</a:t>
            </a:r>
          </a:p>
          <a:p>
            <a:pPr>
              <a:buNone/>
            </a:pPr>
            <a:r>
              <a:rPr lang="hr-HR" sz="1600" dirty="0" smtClean="0">
                <a:solidFill>
                  <a:srgbClr val="0070C0"/>
                </a:solidFill>
              </a:rPr>
              <a:t>- svečani događaji, balovi, mladenačka druženja, ples u školi. Pravila se malo prilagode godinama i okruženju.</a:t>
            </a:r>
          </a:p>
          <a:p>
            <a:pPr>
              <a:buNone/>
            </a:pPr>
            <a:endParaRPr lang="hr-HR" sz="1600" dirty="0" smtClean="0">
              <a:solidFill>
                <a:srgbClr val="0070C0"/>
              </a:solidFill>
            </a:endParaRPr>
          </a:p>
          <a:p>
            <a:r>
              <a:rPr lang="hr-HR" sz="1600" dirty="0" smtClean="0">
                <a:solidFill>
                  <a:srgbClr val="0070C0"/>
                </a:solidFill>
              </a:rPr>
              <a:t>Razgovarati ili ne?</a:t>
            </a:r>
          </a:p>
          <a:p>
            <a:pPr>
              <a:buNone/>
            </a:pPr>
            <a:r>
              <a:rPr lang="hr-HR" sz="1600" dirty="0" smtClean="0">
                <a:solidFill>
                  <a:srgbClr val="0070C0"/>
                </a:solidFill>
              </a:rPr>
              <a:t>Dopušteno je razgovarati za vrijeme plesa. Razgovor bi trebao biti </a:t>
            </a:r>
            <a:r>
              <a:rPr lang="hr-HR" sz="1600" dirty="0" err="1" smtClean="0">
                <a:solidFill>
                  <a:srgbClr val="0070C0"/>
                </a:solidFill>
              </a:rPr>
              <a:t>opuštajuć</a:t>
            </a:r>
            <a:r>
              <a:rPr lang="hr-HR" sz="1600" dirty="0" smtClean="0">
                <a:solidFill>
                  <a:srgbClr val="0070C0"/>
                </a:solidFill>
              </a:rPr>
              <a:t>’ i zabavan.</a:t>
            </a:r>
          </a:p>
          <a:p>
            <a:pPr>
              <a:buNone/>
            </a:pPr>
            <a:endParaRPr lang="hr-HR" sz="1200" dirty="0" smtClean="0">
              <a:solidFill>
                <a:srgbClr val="0070C0"/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4716016" y="764704"/>
            <a:ext cx="4316288" cy="5991944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Plesni podij</a:t>
            </a: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Bitno je da partneri svojim plesom ne ometaju ostale plesače. Poželjno je da koraci budu manji i kraći. </a:t>
            </a:r>
            <a:endParaRPr lang="hr-HR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r>
              <a:rPr lang="hr-HR" dirty="0" smtClean="0">
                <a:solidFill>
                  <a:srgbClr val="0070C0"/>
                </a:solidFill>
              </a:rPr>
              <a:t>Dame biraju</a:t>
            </a: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I žena može zamoliti muškarca za ples, a on taj ples mora prihvatiti! Nepristojno je odbiti partnericu. Na kraju je pristojno jedno drugome zahvaliti na plesu.</a:t>
            </a: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Partner odvodi partnericu do njenog mjesta.</a:t>
            </a: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 </a:t>
            </a:r>
          </a:p>
          <a:p>
            <a:r>
              <a:rPr lang="hr-HR" dirty="0" smtClean="0">
                <a:solidFill>
                  <a:srgbClr val="0070C0"/>
                </a:solidFill>
              </a:rPr>
              <a:t>Još neka pravila!</a:t>
            </a: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Ne prekidaj partnere dok plešu da biste im se javili i pozdravili se s njima.</a:t>
            </a: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Ne žvači žvakaću gumu pored uha partnera/ice dok plešete.</a:t>
            </a: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Uvijek u plesu treba biti u odgovarajućoj odjeći i obući.</a:t>
            </a: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Vodi računa o higijeni!</a:t>
            </a:r>
          </a:p>
          <a:p>
            <a:endParaRPr lang="hr-HR" b="1" dirty="0" smtClean="0">
              <a:solidFill>
                <a:srgbClr val="0070C0"/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Internetski bonton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Učiteljica informatike Alenka </a:t>
            </a:r>
            <a:r>
              <a:rPr lang="hr-HR" dirty="0" err="1" smtClean="0"/>
              <a:t>Šašinović</a:t>
            </a:r>
            <a:r>
              <a:rPr lang="hr-HR" dirty="0" smtClean="0"/>
              <a:t> je s učenicima 5. i 8. razreda izradila popis pravila ponašanja na </a:t>
            </a:r>
            <a:r>
              <a:rPr lang="hr-HR" dirty="0" err="1" smtClean="0"/>
              <a:t>internetu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Učiteljica je napravila i kratki video o pravilima uljudnog i sigurnog ponašanja na društvenim mrežama</a:t>
            </a:r>
            <a:endParaRPr lang="hr-HR" dirty="0"/>
          </a:p>
        </p:txBody>
      </p:sp>
      <p:pic>
        <p:nvPicPr>
          <p:cNvPr id="8" name="Picture 24" descr="D:\Download\Projekt Bonton 5.razred (2)-page-005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392487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02970"/>
            <a:ext cx="3672408" cy="4724648"/>
          </a:xfrm>
        </p:spPr>
      </p:pic>
      <p:pic>
        <p:nvPicPr>
          <p:cNvPr id="6" name="Picture 17" descr="D:\Download\Projekt Bonton 5.razred (2)-page-002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3672408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r-HR" dirty="0" smtClean="0"/>
              <a:t>Bonton u </a:t>
            </a:r>
            <a:r>
              <a:rPr lang="hr-HR" dirty="0" err="1" smtClean="0"/>
              <a:t>lektirnim</a:t>
            </a:r>
            <a:r>
              <a:rPr lang="hr-HR" smtClean="0"/>
              <a:t> djelima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143590"/>
            <a:ext cx="8229600" cy="4525963"/>
          </a:xfrm>
        </p:spPr>
        <p:txBody>
          <a:bodyPr/>
          <a:lstStyle/>
          <a:p>
            <a:r>
              <a:rPr lang="hr-HR" dirty="0" smtClean="0"/>
              <a:t>Knjižničarka je u hodnik na zidni pano postavila izvadak iz romana Tajni dnevnik Adriana </a:t>
            </a:r>
            <a:r>
              <a:rPr lang="hr-HR" dirty="0" err="1" smtClean="0"/>
              <a:t>Molea</a:t>
            </a:r>
            <a:r>
              <a:rPr lang="hr-HR" dirty="0" smtClean="0"/>
              <a:t> s naslovom: </a:t>
            </a:r>
            <a:r>
              <a:rPr lang="hr-HR" dirty="0" err="1" smtClean="0"/>
              <a:t>Antibonton</a:t>
            </a:r>
            <a:r>
              <a:rPr lang="hr-HR" dirty="0" smtClean="0"/>
              <a:t>- kako se NE ponašati na izletu</a:t>
            </a:r>
          </a:p>
          <a:p>
            <a:endParaRPr lang="hr-HR" dirty="0"/>
          </a:p>
        </p:txBody>
      </p:sp>
      <p:pic>
        <p:nvPicPr>
          <p:cNvPr id="3" name="Picture 2" descr="I:\bonton\36985374_10155386946361784_911659732451511500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3" y="3592791"/>
            <a:ext cx="2185210" cy="32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354107">
            <a:off x="5578213" y="3455047"/>
            <a:ext cx="288032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11,30</a:t>
            </a:r>
            <a:r>
              <a:rPr lang="hr-HR" dirty="0" smtClean="0">
                <a:solidFill>
                  <a:schemeClr val="tx1"/>
                </a:solidFill>
              </a:rPr>
              <a:t>  U trenutku kad se približavamo kraju autoceste, u dnu autobusa izbija tučnjava.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0969889">
            <a:off x="3696471" y="5145216"/>
            <a:ext cx="273630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13,30</a:t>
            </a:r>
            <a:r>
              <a:rPr lang="hr-HR" dirty="0" smtClean="0">
                <a:solidFill>
                  <a:schemeClr val="tx1"/>
                </a:solidFill>
              </a:rPr>
              <a:t>  Ostali učenici divljaju po muzeju, smiju se golišavim kipovima i bježe pred čuvarima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avila ponašanja Poljana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50825" y="908050"/>
            <a:ext cx="8618538" cy="4843463"/>
          </a:xfrm>
        </p:spPr>
      </p:pic>
    </p:spTree>
    <p:extLst>
      <p:ext uri="{BB962C8B-B14F-4D97-AF65-F5344CB8AC3E}">
        <p14:creationId xmlns:p14="http://schemas.microsoft.com/office/powerpoint/2010/main" val="32621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esktop\BONTON\ulazni pano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76" y="1700808"/>
            <a:ext cx="9089224" cy="2536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Bonton u javnom prijevozu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525963"/>
          </a:xfrm>
        </p:spPr>
        <p:txBody>
          <a:bodyPr>
            <a:normAutofit/>
          </a:bodyPr>
          <a:lstStyle/>
          <a:p>
            <a:r>
              <a:rPr lang="hr-HR" dirty="0" smtClean="0"/>
              <a:t>Učiteljica Ivana </a:t>
            </a:r>
            <a:r>
              <a:rPr lang="hr-HR" dirty="0" err="1" smtClean="0"/>
              <a:t>Marijanović</a:t>
            </a:r>
            <a:r>
              <a:rPr lang="hr-HR" dirty="0" smtClean="0"/>
              <a:t> je s učenicima 2. razreda obradila temu Bonton u autobusu</a:t>
            </a:r>
          </a:p>
          <a:p>
            <a:r>
              <a:rPr lang="hr-HR" dirty="0" smtClean="0"/>
              <a:t>Učenici su simulirali vožnju autobusom, ispunjavali upitnik o svom ponašanju i upoznali se s pravilima ponašanja u javnom prijevozu</a:t>
            </a:r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868">
            <a:off x="4358398" y="4209221"/>
            <a:ext cx="3059832" cy="229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14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1982">
            <a:off x="4728703" y="274329"/>
            <a:ext cx="4383087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13651" r="17318" b="24145"/>
          <a:stretch/>
        </p:blipFill>
        <p:spPr bwMode="auto">
          <a:xfrm>
            <a:off x="179512" y="2060848"/>
            <a:ext cx="481181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93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395536" y="764704"/>
            <a:ext cx="4100264" cy="555989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r-HR" sz="3400" b="1" dirty="0" smtClean="0">
                <a:solidFill>
                  <a:srgbClr val="0070C0"/>
                </a:solidFill>
              </a:rPr>
              <a:t>PRAVILA</a:t>
            </a:r>
            <a:endParaRPr lang="hr-HR" sz="3400" dirty="0" smtClean="0">
              <a:solidFill>
                <a:srgbClr val="0070C0"/>
              </a:solidFill>
            </a:endParaRPr>
          </a:p>
          <a:p>
            <a:endParaRPr lang="hr-HR" sz="3400" dirty="0" smtClean="0">
              <a:solidFill>
                <a:srgbClr val="0070C0"/>
              </a:solidFill>
            </a:endParaRPr>
          </a:p>
          <a:p>
            <a:pPr lvl="0"/>
            <a:r>
              <a:rPr lang="hr-HR" sz="3400" dirty="0" smtClean="0">
                <a:solidFill>
                  <a:srgbClr val="0070C0"/>
                </a:solidFill>
              </a:rPr>
              <a:t>Kada ulaziš u autobus ili tramvaj ili neko drugo prijevozno sredstvo, ne guraj se i ne nahrupljuj unutra prije nego što putnici, koji to žele, izađu.</a:t>
            </a:r>
          </a:p>
          <a:p>
            <a:endParaRPr lang="hr-HR" sz="3400" dirty="0" smtClean="0">
              <a:solidFill>
                <a:srgbClr val="0070C0"/>
              </a:solidFill>
            </a:endParaRPr>
          </a:p>
          <a:p>
            <a:pPr lvl="0"/>
            <a:r>
              <a:rPr lang="hr-HR" sz="3400" dirty="0" smtClean="0">
                <a:solidFill>
                  <a:srgbClr val="0070C0"/>
                </a:solidFill>
              </a:rPr>
              <a:t>Strpljivo čekaj red.</a:t>
            </a:r>
          </a:p>
          <a:p>
            <a:endParaRPr lang="hr-HR" sz="3400" dirty="0" smtClean="0">
              <a:solidFill>
                <a:srgbClr val="0070C0"/>
              </a:solidFill>
            </a:endParaRPr>
          </a:p>
          <a:p>
            <a:pPr lvl="0"/>
            <a:r>
              <a:rPr lang="hr-HR" sz="3400" dirty="0" smtClean="0">
                <a:solidFill>
                  <a:srgbClr val="0070C0"/>
                </a:solidFill>
              </a:rPr>
              <a:t>Ne vozi se bez plaćene karte. To nije samo nepristojno, nego je i krađa.</a:t>
            </a:r>
          </a:p>
          <a:p>
            <a:pPr>
              <a:buNone/>
            </a:pPr>
            <a:endParaRPr lang="hr-HR" sz="3400" dirty="0" smtClean="0">
              <a:solidFill>
                <a:srgbClr val="0070C0"/>
              </a:solidFill>
            </a:endParaRPr>
          </a:p>
          <a:p>
            <a:pPr lvl="0"/>
            <a:r>
              <a:rPr lang="hr-HR" sz="3400" dirty="0" smtClean="0">
                <a:solidFill>
                  <a:srgbClr val="0070C0"/>
                </a:solidFill>
              </a:rPr>
              <a:t>Vidiš li slobodno sjedalo, ne bacaj se prema njemu ne bi li pretekao bakicu koja mu je već nadomak. Ogledaj se oko sebe. Ugledaš li stariju osobu, majku s djetetom, trudnicu, invalida, </a:t>
            </a:r>
            <a:r>
              <a:rPr lang="hr-HR" sz="3400" dirty="0" err="1" smtClean="0">
                <a:solidFill>
                  <a:srgbClr val="0070C0"/>
                </a:solidFill>
              </a:rPr>
              <a:t>pomozi</a:t>
            </a:r>
            <a:r>
              <a:rPr lang="hr-HR" sz="3400" dirty="0" smtClean="0">
                <a:solidFill>
                  <a:srgbClr val="0070C0"/>
                </a:solidFill>
              </a:rPr>
              <a:t> im da sjednu.</a:t>
            </a:r>
          </a:p>
          <a:p>
            <a:pPr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343400" cy="504056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hr-HR" sz="3300" dirty="0" smtClean="0">
                <a:solidFill>
                  <a:srgbClr val="0070C0"/>
                </a:solidFill>
              </a:rPr>
              <a:t>Ako već sjediš, ne pravi se zainteresiran za brojanje rasvjetnih stupova uzduž ceste, ne primjećujući da pokraj tebe stoji netko kome je potrebnije sjesti. Ustani i ljubazno ponudi sjedalo.</a:t>
            </a:r>
          </a:p>
          <a:p>
            <a:pPr>
              <a:buNone/>
            </a:pPr>
            <a:r>
              <a:rPr lang="hr-HR" sz="3300" dirty="0" smtClean="0">
                <a:solidFill>
                  <a:srgbClr val="0070C0"/>
                </a:solidFill>
              </a:rPr>
              <a:t> </a:t>
            </a:r>
          </a:p>
          <a:p>
            <a:pPr lvl="0"/>
            <a:r>
              <a:rPr lang="hr-HR" sz="3300" dirty="0" smtClean="0">
                <a:solidFill>
                  <a:srgbClr val="0070C0"/>
                </a:solidFill>
              </a:rPr>
              <a:t>Kad si s društvom, ne nadvikujte se i ne ometajte druge putnike.</a:t>
            </a:r>
          </a:p>
          <a:p>
            <a:pPr>
              <a:buNone/>
            </a:pPr>
            <a:r>
              <a:rPr lang="hr-HR" sz="3300" dirty="0" smtClean="0">
                <a:solidFill>
                  <a:srgbClr val="0070C0"/>
                </a:solidFill>
              </a:rPr>
              <a:t> </a:t>
            </a:r>
          </a:p>
          <a:p>
            <a:pPr lvl="0"/>
            <a:r>
              <a:rPr lang="hr-HR" sz="3300" dirty="0" smtClean="0">
                <a:solidFill>
                  <a:srgbClr val="0070C0"/>
                </a:solidFill>
              </a:rPr>
              <a:t>Pazi na svoje stvari. Ako nosiš torbu na leđima, pazi da prilikom okretanja ne bi koga udario ili srušio.</a:t>
            </a:r>
          </a:p>
          <a:p>
            <a:endParaRPr lang="hr-HR" sz="3300" dirty="0" smtClean="0">
              <a:solidFill>
                <a:srgbClr val="0070C0"/>
              </a:solidFill>
            </a:endParaRPr>
          </a:p>
          <a:p>
            <a:pPr lvl="0"/>
            <a:r>
              <a:rPr lang="hr-HR" sz="3300" dirty="0" smtClean="0">
                <a:solidFill>
                  <a:srgbClr val="0070C0"/>
                </a:solidFill>
              </a:rPr>
              <a:t>Na ulasku i izlasku pozdravi vozača.</a:t>
            </a:r>
          </a:p>
          <a:p>
            <a:endParaRPr lang="hr-HR" sz="3300" dirty="0" smtClean="0">
              <a:solidFill>
                <a:srgbClr val="0070C0"/>
              </a:solidFill>
            </a:endParaRPr>
          </a:p>
          <a:p>
            <a:pPr lvl="0"/>
            <a:r>
              <a:rPr lang="hr-HR" sz="3300" dirty="0" smtClean="0">
                <a:solidFill>
                  <a:srgbClr val="0070C0"/>
                </a:solidFill>
              </a:rPr>
              <a:t>Ne bacaj i ne ostavljaj otpatke iza sebe u bilo kojem obliku javnog prijevoza. Čuvaj sjedalo od oštećenja i prljanja.</a:t>
            </a:r>
          </a:p>
          <a:p>
            <a:endParaRPr lang="hr-H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Bonton u blagovaonici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251520" y="764704"/>
            <a:ext cx="4245868" cy="485740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Učiteljica Tamara </a:t>
            </a:r>
            <a:r>
              <a:rPr lang="hr-HR" dirty="0" err="1" smtClean="0"/>
              <a:t>Svjetličić</a:t>
            </a:r>
            <a:r>
              <a:rPr lang="hr-HR" dirty="0" smtClean="0"/>
              <a:t> je s učenicima 1. razreda obradila temu bontona u blagovaonici</a:t>
            </a:r>
          </a:p>
          <a:p>
            <a:endParaRPr lang="hr-HR" dirty="0"/>
          </a:p>
          <a:p>
            <a:r>
              <a:rPr lang="hr-HR" dirty="0" smtClean="0"/>
              <a:t>Učenici su crtali situacije vezane za prehranu i pisali savjete za lijepo ponašanje u školskoj kuhinji te postavili crteže i upute na školski pano</a:t>
            </a:r>
          </a:p>
          <a:p>
            <a:endParaRPr lang="hr-HR" dirty="0"/>
          </a:p>
          <a:p>
            <a:r>
              <a:rPr lang="hr-HR" dirty="0" smtClean="0"/>
              <a:t>U blagovaonici su učili pravila bontona za stolom: slaganje salveta i postavljanje jedaćeg pribora</a:t>
            </a:r>
            <a:endParaRPr lang="hr-H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9296">
            <a:off x="4947932" y="2178007"/>
            <a:ext cx="3669033" cy="230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72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92480" cy="420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9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395536" y="548680"/>
            <a:ext cx="8596064" cy="553144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r-HR" sz="3400" b="1" dirty="0" smtClean="0"/>
              <a:t>PRAVILA</a:t>
            </a:r>
            <a:endParaRPr lang="hr-HR" sz="3400" dirty="0" smtClean="0"/>
          </a:p>
          <a:p>
            <a:endParaRPr lang="hr-HR" dirty="0" smtClean="0"/>
          </a:p>
          <a:p>
            <a:endParaRPr lang="hr-HR" dirty="0" smtClean="0"/>
          </a:p>
          <a:p>
            <a:pPr lvl="0"/>
            <a:r>
              <a:rPr lang="hr-HR" dirty="0" smtClean="0">
                <a:solidFill>
                  <a:srgbClr val="0070C0"/>
                </a:solidFill>
              </a:rPr>
              <a:t>Mirno čekati u redu prije ulaska u blagovaonicu.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pPr lvl="0"/>
            <a:r>
              <a:rPr lang="hr-HR" dirty="0" smtClean="0">
                <a:solidFill>
                  <a:srgbClr val="0070C0"/>
                </a:solidFill>
              </a:rPr>
              <a:t>Oprati ruke prije jela.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pPr lvl="0"/>
            <a:r>
              <a:rPr lang="hr-HR" dirty="0" smtClean="0">
                <a:solidFill>
                  <a:srgbClr val="0070C0"/>
                </a:solidFill>
              </a:rPr>
              <a:t>Pristojno pozdraviti kuharicu sa Dobar dan!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pPr lvl="0"/>
            <a:r>
              <a:rPr lang="hr-HR" dirty="0" smtClean="0">
                <a:solidFill>
                  <a:srgbClr val="0070C0"/>
                </a:solidFill>
              </a:rPr>
              <a:t>Zahvaliti za hranu.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pPr lvl="0"/>
            <a:r>
              <a:rPr lang="hr-HR" dirty="0" smtClean="0">
                <a:solidFill>
                  <a:srgbClr val="0070C0"/>
                </a:solidFill>
              </a:rPr>
              <a:t>Ponašati se pristojno za stolom: bez govora s punim ustima, ne stavljati previše hrane na tanjur, ne igrati se noževima i vilicama, ne igrati se hranom, ne mljackati, ne podrigivati.</a:t>
            </a:r>
          </a:p>
          <a:p>
            <a:endParaRPr lang="hr-HR" dirty="0" smtClean="0">
              <a:solidFill>
                <a:srgbClr val="0070C0"/>
              </a:solidFill>
            </a:endParaRPr>
          </a:p>
          <a:p>
            <a:pPr lvl="0"/>
            <a:r>
              <a:rPr lang="hr-HR" dirty="0" smtClean="0">
                <a:solidFill>
                  <a:srgbClr val="0070C0"/>
                </a:solidFill>
              </a:rPr>
              <a:t>Na odlasku pozdraviti kuharicu.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Bonton u svakodnevnoj komunikaciji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731696" cy="4827166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Učiteljica Ivana </a:t>
            </a:r>
            <a:r>
              <a:rPr lang="hr-HR" dirty="0" err="1" smtClean="0"/>
              <a:t>Balog</a:t>
            </a:r>
            <a:r>
              <a:rPr lang="hr-HR" dirty="0" smtClean="0"/>
              <a:t> je s učenicima 4. razreda osmislila iduće aktivnosti:</a:t>
            </a:r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•</a:t>
            </a:r>
            <a:r>
              <a:rPr lang="hr-HR" dirty="0"/>
              <a:t>	upoznavanje pojma "bonton"</a:t>
            </a:r>
          </a:p>
          <a:p>
            <a:pPr marL="0" indent="0">
              <a:buNone/>
            </a:pPr>
            <a:r>
              <a:rPr lang="hr-HR" dirty="0"/>
              <a:t>•	razgovor o vrstama bontona</a:t>
            </a:r>
          </a:p>
          <a:p>
            <a:pPr marL="0" indent="0">
              <a:buNone/>
            </a:pPr>
            <a:r>
              <a:rPr lang="hr-HR" dirty="0"/>
              <a:t>•	razgovor o "čarobnim riječima</a:t>
            </a:r>
            <a:r>
              <a:rPr lang="hr-HR" dirty="0" smtClean="0"/>
              <a:t>"</a:t>
            </a:r>
            <a:r>
              <a:rPr lang="pl-PL" dirty="0"/>
              <a:t> 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•	čitanje i kratka interpretacija  pjesme </a:t>
            </a:r>
            <a:r>
              <a:rPr lang="hr-HR" b="1" dirty="0"/>
              <a:t>"Čarobne riječi</a:t>
            </a:r>
            <a:r>
              <a:rPr lang="hr-HR" b="1" dirty="0" smtClean="0"/>
              <a:t>" </a:t>
            </a:r>
            <a:r>
              <a:rPr lang="hr-HR" dirty="0" smtClean="0"/>
              <a:t>Josipe </a:t>
            </a:r>
            <a:r>
              <a:rPr lang="hr-HR" dirty="0"/>
              <a:t>Franjić </a:t>
            </a:r>
            <a:r>
              <a:rPr lang="hr-HR" dirty="0" err="1" smtClean="0"/>
              <a:t>Radulović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pl-PL" dirty="0"/>
              <a:t>I</a:t>
            </a:r>
            <a:r>
              <a:rPr lang="pl-PL" dirty="0" smtClean="0"/>
              <a:t>gra </a:t>
            </a:r>
            <a:r>
              <a:rPr lang="pl-PL" dirty="0" err="1"/>
              <a:t>uloga</a:t>
            </a:r>
            <a:r>
              <a:rPr lang="pl-PL" dirty="0"/>
              <a:t>: </a:t>
            </a:r>
            <a:r>
              <a:rPr lang="pl-PL" dirty="0" err="1"/>
              <a:t>dramatizacija</a:t>
            </a:r>
            <a:r>
              <a:rPr lang="pl-PL" dirty="0"/>
              <a:t> po jedne od </a:t>
            </a:r>
            <a:r>
              <a:rPr lang="pl-PL" dirty="0" err="1"/>
              <a:t>prikazanih</a:t>
            </a:r>
            <a:r>
              <a:rPr lang="pl-PL" dirty="0"/>
              <a:t> </a:t>
            </a:r>
            <a:r>
              <a:rPr lang="pl-PL" dirty="0" err="1"/>
              <a:t>situacija</a:t>
            </a:r>
            <a:r>
              <a:rPr lang="pl-PL" dirty="0"/>
              <a:t> </a:t>
            </a:r>
            <a:r>
              <a:rPr lang="pl-PL" dirty="0" err="1"/>
              <a:t>iz</a:t>
            </a:r>
            <a:r>
              <a:rPr lang="pl-PL" dirty="0"/>
              <a:t> </a:t>
            </a:r>
            <a:r>
              <a:rPr lang="pl-PL" dirty="0" err="1"/>
              <a:t>svake</a:t>
            </a:r>
            <a:r>
              <a:rPr lang="pl-PL" dirty="0"/>
              <a:t> </a:t>
            </a:r>
            <a:r>
              <a:rPr lang="pl-PL" dirty="0" err="1"/>
              <a:t>skupine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 smtClean="0"/>
              <a:t>Izvedba</a:t>
            </a:r>
            <a:r>
              <a:rPr lang="pl-PL" dirty="0" smtClean="0"/>
              <a:t> </a:t>
            </a:r>
            <a:r>
              <a:rPr lang="pl-PL" dirty="0" err="1" smtClean="0"/>
              <a:t>školskog</a:t>
            </a:r>
            <a:r>
              <a:rPr lang="pl-PL" dirty="0" smtClean="0"/>
              <a:t> </a:t>
            </a:r>
            <a:r>
              <a:rPr lang="pl-PL" dirty="0" err="1" smtClean="0"/>
              <a:t>zbora</a:t>
            </a:r>
            <a:r>
              <a:rPr lang="pl-PL" dirty="0" smtClean="0"/>
              <a:t> pod </a:t>
            </a:r>
            <a:r>
              <a:rPr lang="pl-PL" dirty="0" err="1" smtClean="0"/>
              <a:t>vodstvom</a:t>
            </a:r>
            <a:r>
              <a:rPr lang="pl-PL" dirty="0" smtClean="0"/>
              <a:t> </a:t>
            </a:r>
            <a:r>
              <a:rPr lang="pl-PL" dirty="0" err="1" smtClean="0"/>
              <a:t>učiteljice</a:t>
            </a:r>
            <a:r>
              <a:rPr lang="pl-PL" dirty="0" smtClean="0"/>
              <a:t> </a:t>
            </a:r>
            <a:r>
              <a:rPr lang="pl-PL" dirty="0" err="1" smtClean="0"/>
              <a:t>glazbene</a:t>
            </a:r>
            <a:r>
              <a:rPr lang="pl-PL" dirty="0" smtClean="0"/>
              <a:t> </a:t>
            </a:r>
            <a:r>
              <a:rPr lang="pl-PL" dirty="0" err="1" smtClean="0"/>
              <a:t>kulture</a:t>
            </a:r>
            <a:r>
              <a:rPr lang="pl-PL" dirty="0" smtClean="0"/>
              <a:t> </a:t>
            </a:r>
            <a:r>
              <a:rPr lang="pl-PL" dirty="0" err="1" smtClean="0"/>
              <a:t>Ivanke</a:t>
            </a:r>
            <a:r>
              <a:rPr lang="pl-PL" dirty="0" smtClean="0"/>
              <a:t> </a:t>
            </a:r>
            <a:r>
              <a:rPr lang="pl-PL" dirty="0" err="1" smtClean="0"/>
              <a:t>Baćo</a:t>
            </a:r>
            <a:r>
              <a:rPr lang="pl-PL" dirty="0" smtClean="0"/>
              <a:t>    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267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668072" cy="58194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	</a:t>
            </a:r>
            <a:r>
              <a:rPr lang="hr-HR" dirty="0" smtClean="0"/>
              <a:t>Oblik rada: grupni rad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sz="2600" dirty="0"/>
              <a:t>P</a:t>
            </a:r>
            <a:r>
              <a:rPr lang="hr-HR" sz="2600" dirty="0" smtClean="0"/>
              <a:t>isanje </a:t>
            </a:r>
            <a:r>
              <a:rPr lang="hr-HR" sz="2600" dirty="0"/>
              <a:t>pjesme na temu zadane čarobne riječi (</a:t>
            </a:r>
            <a:r>
              <a:rPr lang="hr-HR" sz="2600" dirty="0">
                <a:solidFill>
                  <a:srgbClr val="0070C0"/>
                </a:solidFill>
              </a:rPr>
              <a:t>MOLIM, HVALA, IZVOLI i OPROSTI</a:t>
            </a:r>
            <a:r>
              <a:rPr lang="hr-HR" sz="2600" dirty="0" smtClean="0"/>
              <a:t>)</a:t>
            </a:r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r>
              <a:rPr lang="hr-HR" sz="2600" dirty="0" smtClean="0"/>
              <a:t>Crtanje </a:t>
            </a:r>
            <a:r>
              <a:rPr lang="hr-HR" sz="2600" dirty="0"/>
              <a:t>ilustracije, prikaza jedne situacije u kojoj se pravilno primjenjuje zadana čarobna riječ</a:t>
            </a:r>
          </a:p>
          <a:p>
            <a:pPr marL="0" indent="0">
              <a:buNone/>
            </a:pPr>
            <a:endParaRPr lang="hr-HR" sz="4300" dirty="0" smtClean="0"/>
          </a:p>
          <a:p>
            <a:pPr marL="0" indent="0">
              <a:buNone/>
            </a:pPr>
            <a:r>
              <a:rPr lang="hr-HR" sz="2200" dirty="0"/>
              <a:t>MOLIM TE mama, MOLIM TE tata</a:t>
            </a:r>
          </a:p>
          <a:p>
            <a:pPr marL="0" indent="0">
              <a:buNone/>
            </a:pPr>
            <a:r>
              <a:rPr lang="hr-HR" sz="2200" dirty="0"/>
              <a:t>    </a:t>
            </a:r>
            <a:r>
              <a:rPr lang="hr-HR" sz="2200" dirty="0" smtClean="0"/>
              <a:t>da </a:t>
            </a:r>
            <a:r>
              <a:rPr lang="hr-HR" sz="2200" dirty="0"/>
              <a:t>dobijem malog brata</a:t>
            </a:r>
            <a:r>
              <a:rPr lang="hr-HR" sz="2200" dirty="0" smtClean="0"/>
              <a:t>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 smtClean="0"/>
              <a:t> MOLIM </a:t>
            </a:r>
            <a:r>
              <a:rPr lang="hr-HR" sz="2200" dirty="0"/>
              <a:t>TE braco, MOLIM TE </a:t>
            </a:r>
            <a:r>
              <a:rPr lang="hr-HR" sz="2200" dirty="0" err="1"/>
              <a:t>seko</a:t>
            </a:r>
            <a:endParaRPr lang="hr-HR" sz="2200" dirty="0"/>
          </a:p>
          <a:p>
            <a:pPr marL="0" indent="0">
              <a:buNone/>
            </a:pPr>
            <a:r>
              <a:rPr lang="hr-HR" sz="2200" dirty="0"/>
              <a:t>     </a:t>
            </a:r>
            <a:r>
              <a:rPr lang="hr-HR" sz="2200" dirty="0" smtClean="0"/>
              <a:t> </a:t>
            </a:r>
            <a:r>
              <a:rPr lang="hr-HR" sz="2200" dirty="0"/>
              <a:t>pogledaj, ono je slatki zeko</a:t>
            </a:r>
            <a:r>
              <a:rPr lang="hr-HR" sz="2200" dirty="0" smtClean="0"/>
              <a:t>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/>
              <a:t> </a:t>
            </a:r>
            <a:r>
              <a:rPr lang="hr-HR" sz="2200" dirty="0" smtClean="0"/>
              <a:t>MOLIM </a:t>
            </a:r>
            <a:r>
              <a:rPr lang="hr-HR" sz="2200" dirty="0"/>
              <a:t>TE </a:t>
            </a:r>
            <a:r>
              <a:rPr lang="hr-HR" sz="2200" dirty="0" err="1"/>
              <a:t>dida</a:t>
            </a:r>
            <a:r>
              <a:rPr lang="hr-HR" sz="2200" dirty="0"/>
              <a:t>, MOLIM TE bako</a:t>
            </a:r>
          </a:p>
          <a:p>
            <a:pPr marL="0" indent="0">
              <a:buNone/>
            </a:pPr>
            <a:r>
              <a:rPr lang="hr-HR" sz="2200" dirty="0"/>
              <a:t>    </a:t>
            </a:r>
            <a:r>
              <a:rPr lang="hr-HR" sz="2200" dirty="0" smtClean="0"/>
              <a:t> </a:t>
            </a:r>
            <a:r>
              <a:rPr lang="hr-HR" sz="2200" dirty="0"/>
              <a:t>dodaj mi ono ljepilo jako.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74" y="3212976"/>
            <a:ext cx="4295526" cy="299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68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81733"/>
            <a:ext cx="41910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600" dirty="0"/>
              <a:t>Kada te netko za nešto zamoli</a:t>
            </a:r>
            <a:r>
              <a:rPr lang="hr-HR" sz="1600" dirty="0" smtClean="0"/>
              <a:t>,	</a:t>
            </a:r>
            <a:endParaRPr lang="hr-HR" sz="1600" dirty="0"/>
          </a:p>
          <a:p>
            <a:pPr marL="0" indent="0">
              <a:buNone/>
            </a:pPr>
            <a:r>
              <a:rPr lang="hr-HR" sz="1600" dirty="0" smtClean="0"/>
              <a:t>tada </a:t>
            </a:r>
            <a:r>
              <a:rPr lang="hr-HR" sz="1600" dirty="0"/>
              <a:t>lijepo </a:t>
            </a:r>
            <a:r>
              <a:rPr lang="hr-HR" sz="1600" dirty="0" smtClean="0"/>
              <a:t>kažeš IZVOLI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dirty="0" smtClean="0"/>
              <a:t>Kada </a:t>
            </a:r>
            <a:r>
              <a:rPr lang="hr-HR" sz="1600" dirty="0"/>
              <a:t>te pitaju braco ili </a:t>
            </a:r>
            <a:r>
              <a:rPr lang="hr-HR" sz="1600" dirty="0" err="1"/>
              <a:t>seka</a:t>
            </a:r>
            <a:r>
              <a:rPr lang="hr-HR" sz="1600" dirty="0"/>
              <a:t>,</a:t>
            </a:r>
          </a:p>
          <a:p>
            <a:pPr marL="0" indent="0">
              <a:buNone/>
            </a:pPr>
            <a:r>
              <a:rPr lang="hr-HR" sz="1600" dirty="0" smtClean="0"/>
              <a:t>ti </a:t>
            </a:r>
            <a:r>
              <a:rPr lang="hr-HR" sz="1600" dirty="0"/>
              <a:t>kažeš IZVOLI glasno </a:t>
            </a:r>
            <a:r>
              <a:rPr lang="hr-HR" sz="1600" dirty="0" err="1"/>
              <a:t>ko</a:t>
            </a:r>
            <a:r>
              <a:rPr lang="hr-HR" sz="1600" dirty="0"/>
              <a:t>̕  jeka</a:t>
            </a:r>
            <a:r>
              <a:rPr lang="hr-HR" sz="1600" dirty="0" smtClean="0"/>
              <a:t>.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 smtClean="0"/>
              <a:t>Kada </a:t>
            </a:r>
            <a:r>
              <a:rPr lang="hr-HR" sz="1600" dirty="0"/>
              <a:t>nekom nešto daješ,</a:t>
            </a:r>
          </a:p>
          <a:p>
            <a:pPr marL="0" indent="0">
              <a:buNone/>
            </a:pPr>
            <a:r>
              <a:rPr lang="hr-HR" sz="1600" dirty="0" smtClean="0"/>
              <a:t>tada </a:t>
            </a:r>
            <a:r>
              <a:rPr lang="hr-HR" sz="1600" dirty="0"/>
              <a:t>IZVOLI kažeš</a:t>
            </a:r>
            <a:r>
              <a:rPr lang="hr-HR" sz="1600" dirty="0" smtClean="0"/>
              <a:t>.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 smtClean="0"/>
              <a:t>IZVOLI </a:t>
            </a:r>
            <a:r>
              <a:rPr lang="hr-HR" sz="1600" dirty="0"/>
              <a:t>je riječ od </a:t>
            </a:r>
            <a:r>
              <a:rPr lang="hr-HR" sz="1600" dirty="0" smtClean="0"/>
              <a:t>pet slova,</a:t>
            </a:r>
          </a:p>
          <a:p>
            <a:pPr marL="0" indent="0">
              <a:buNone/>
            </a:pPr>
            <a:r>
              <a:rPr lang="hr-HR" sz="1600" dirty="0" smtClean="0"/>
              <a:t>ono je veliko kao najpametnija sova.</a:t>
            </a:r>
          </a:p>
          <a:p>
            <a:endParaRPr lang="hr-HR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32040" y="332656"/>
            <a:ext cx="4343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 smtClean="0"/>
              <a:t>HVALA </a:t>
            </a:r>
            <a:r>
              <a:rPr lang="hr-HR" sz="1600" dirty="0"/>
              <a:t>što si mi </a:t>
            </a:r>
          </a:p>
          <a:p>
            <a:pPr marL="0" indent="0">
              <a:buNone/>
            </a:pPr>
            <a:r>
              <a:rPr lang="hr-HR" sz="1600" dirty="0" smtClean="0"/>
              <a:t>svoju </a:t>
            </a:r>
            <a:r>
              <a:rPr lang="hr-HR" sz="1600" dirty="0"/>
              <a:t>loptu dala.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 smtClean="0"/>
              <a:t>Još </a:t>
            </a:r>
            <a:r>
              <a:rPr lang="hr-HR" sz="1600" dirty="0"/>
              <a:t>jednom HVALA,</a:t>
            </a:r>
          </a:p>
          <a:p>
            <a:pPr marL="0" indent="0">
              <a:buNone/>
            </a:pPr>
            <a:r>
              <a:rPr lang="hr-HR" sz="1600" dirty="0" smtClean="0"/>
              <a:t>ali </a:t>
            </a:r>
            <a:r>
              <a:rPr lang="hr-HR" sz="1600" dirty="0"/>
              <a:t>sada moram poći,</a:t>
            </a:r>
          </a:p>
          <a:p>
            <a:pPr marL="0" indent="0">
              <a:buNone/>
            </a:pPr>
            <a:r>
              <a:rPr lang="hr-HR" sz="1600" dirty="0" smtClean="0"/>
              <a:t>sutra </a:t>
            </a:r>
            <a:r>
              <a:rPr lang="hr-HR" sz="1600" dirty="0"/>
              <a:t>ću ti opet doći.</a:t>
            </a:r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 smtClean="0"/>
              <a:t>HVALA </a:t>
            </a:r>
            <a:r>
              <a:rPr lang="hr-HR" sz="1600" dirty="0"/>
              <a:t>riječ je sveta,</a:t>
            </a:r>
          </a:p>
          <a:p>
            <a:pPr marL="0" indent="0">
              <a:buNone/>
            </a:pPr>
            <a:r>
              <a:rPr lang="hr-HR" sz="1600" dirty="0" smtClean="0"/>
              <a:t>družit </a:t>
            </a:r>
            <a:r>
              <a:rPr lang="hr-HR" sz="1600" dirty="0"/>
              <a:t>ćemo se svakog ljeta.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33572"/>
            <a:ext cx="2952328" cy="333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22074"/>
            <a:ext cx="4176464" cy="252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5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191000" cy="51278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/>
              <a:t>Kada nekome kažeš OPROSTI</a:t>
            </a:r>
          </a:p>
          <a:p>
            <a:pPr marL="0" indent="0">
              <a:buNone/>
            </a:pPr>
            <a:r>
              <a:rPr lang="hr-HR" dirty="0" smtClean="0"/>
              <a:t>više </a:t>
            </a:r>
            <a:r>
              <a:rPr lang="hr-HR" dirty="0"/>
              <a:t>neće biti tužan</a:t>
            </a:r>
          </a:p>
          <a:p>
            <a:pPr marL="0" indent="0">
              <a:buNone/>
            </a:pPr>
            <a:r>
              <a:rPr lang="hr-HR" dirty="0" smtClean="0"/>
              <a:t>jer </a:t>
            </a:r>
            <a:r>
              <a:rPr lang="hr-HR" dirty="0"/>
              <a:t>si mu rekao da je ružan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Ako </a:t>
            </a:r>
            <a:r>
              <a:rPr lang="hr-HR" dirty="0"/>
              <a:t>jednom nekog lupiš,</a:t>
            </a:r>
          </a:p>
          <a:p>
            <a:pPr marL="0" indent="0">
              <a:buNone/>
            </a:pPr>
            <a:r>
              <a:rPr lang="hr-HR" dirty="0" smtClean="0"/>
              <a:t>uz </a:t>
            </a:r>
            <a:r>
              <a:rPr lang="hr-HR" dirty="0"/>
              <a:t>OPROSTI ga i poljubiš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OPROSTI </a:t>
            </a:r>
            <a:r>
              <a:rPr lang="hr-HR" dirty="0"/>
              <a:t>što sam uzeo tvoj auto,</a:t>
            </a:r>
          </a:p>
          <a:p>
            <a:pPr marL="0" indent="0">
              <a:buNone/>
            </a:pPr>
            <a:r>
              <a:rPr lang="hr-HR" dirty="0" smtClean="0"/>
              <a:t>bio </a:t>
            </a:r>
            <a:r>
              <a:rPr lang="hr-HR" dirty="0"/>
              <a:t>sam glup i zabio se u stup.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343400" cy="295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358430" cy="29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68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 inicijativu učiteljice Sanje Mišić iz OŠ Mladost Jakšić i pod pokroviteljstvom požeško-slavonskog župana i ureda predsjednika Hrvatskog sabora, u osnovnim školama Požeško-slavonske županije proveden je projekt Bonton.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Bonton u europskim i svjetskim gradovima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4388296" cy="50558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r-HR" dirty="0" smtClean="0"/>
              <a:t>Učiteljica geografije Rada</a:t>
            </a:r>
          </a:p>
          <a:p>
            <a:pPr>
              <a:buNone/>
            </a:pPr>
            <a:r>
              <a:rPr lang="hr-HR" dirty="0" smtClean="0"/>
              <a:t>Dželalija i učenici 6. razreda</a:t>
            </a:r>
          </a:p>
          <a:p>
            <a:pPr>
              <a:buNone/>
            </a:pPr>
            <a:r>
              <a:rPr lang="hr-HR" dirty="0" smtClean="0"/>
              <a:t>su napravili plakat na temu</a:t>
            </a:r>
          </a:p>
          <a:p>
            <a:pPr>
              <a:buNone/>
            </a:pPr>
            <a:r>
              <a:rPr lang="hr-HR" dirty="0" smtClean="0"/>
              <a:t>bontona u svijetu. </a:t>
            </a:r>
          </a:p>
          <a:p>
            <a:endParaRPr lang="hr-HR" dirty="0" smtClean="0"/>
          </a:p>
          <a:p>
            <a:pPr>
              <a:buNone/>
            </a:pPr>
            <a:r>
              <a:rPr lang="hr-HR" sz="2600" dirty="0" smtClean="0">
                <a:solidFill>
                  <a:srgbClr val="0070C0"/>
                </a:solidFill>
              </a:rPr>
              <a:t>JUŽNA AMERIKA</a:t>
            </a:r>
          </a:p>
          <a:p>
            <a:pPr>
              <a:buNone/>
            </a:pPr>
            <a:r>
              <a:rPr lang="hr-HR" sz="2600" dirty="0" smtClean="0">
                <a:solidFill>
                  <a:srgbClr val="0070C0"/>
                </a:solidFill>
              </a:rPr>
              <a:t>Žurba se smatra nečim ružnim i uvredljivim.</a:t>
            </a:r>
          </a:p>
          <a:p>
            <a:pPr>
              <a:buNone/>
            </a:pPr>
            <a:endParaRPr lang="hr-HR" sz="22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hr-HR" sz="22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hr-HR" sz="2600" dirty="0" smtClean="0">
                <a:solidFill>
                  <a:srgbClr val="7030A0"/>
                </a:solidFill>
              </a:rPr>
              <a:t>EUROPA</a:t>
            </a:r>
          </a:p>
          <a:p>
            <a:pPr>
              <a:buNone/>
            </a:pPr>
            <a:r>
              <a:rPr lang="hr-HR" sz="2600" dirty="0" smtClean="0">
                <a:solidFill>
                  <a:srgbClr val="7030A0"/>
                </a:solidFill>
              </a:rPr>
              <a:t>U crkve i katedrale je</a:t>
            </a:r>
          </a:p>
          <a:p>
            <a:pPr>
              <a:buNone/>
            </a:pPr>
            <a:r>
              <a:rPr lang="hr-HR" sz="2600" dirty="0" smtClean="0">
                <a:solidFill>
                  <a:srgbClr val="7030A0"/>
                </a:solidFill>
              </a:rPr>
              <a:t>	nemoguće ući neprikladno</a:t>
            </a:r>
          </a:p>
          <a:p>
            <a:pPr>
              <a:buNone/>
            </a:pPr>
            <a:r>
              <a:rPr lang="hr-HR" sz="2600" dirty="0" smtClean="0">
                <a:solidFill>
                  <a:srgbClr val="7030A0"/>
                </a:solidFill>
              </a:rPr>
              <a:t>			odjeven.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>
                <a:solidFill>
                  <a:srgbClr val="3B5A24"/>
                </a:solidFill>
              </a:rPr>
              <a:t>AZIJA</a:t>
            </a:r>
          </a:p>
          <a:p>
            <a:pPr>
              <a:buNone/>
            </a:pPr>
            <a:r>
              <a:rPr lang="hr-HR" dirty="0" smtClean="0">
                <a:solidFill>
                  <a:srgbClr val="3B5A24"/>
                </a:solidFill>
              </a:rPr>
              <a:t>Japanci smatraju da je kihanje nepristojno. Napojnica se smatra osobnom uvredom.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491608" cy="5257800"/>
          </a:xfrm>
        </p:spPr>
        <p:txBody>
          <a:bodyPr>
            <a:normAutofit fontScale="62500" lnSpcReduction="20000"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r-H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r-H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r-H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r-HR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r-HR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2600" dirty="0" smtClean="0">
                <a:solidFill>
                  <a:schemeClr val="accent1">
                    <a:lumMod val="75000"/>
                  </a:schemeClr>
                </a:solidFill>
              </a:rPr>
              <a:t>SJEVERNA EUROPA</a:t>
            </a:r>
          </a:p>
          <a:p>
            <a:pPr>
              <a:buNone/>
            </a:pPr>
            <a:r>
              <a:rPr lang="hr-HR" sz="2600" dirty="0" smtClean="0">
                <a:solidFill>
                  <a:schemeClr val="accent1">
                    <a:lumMod val="75000"/>
                  </a:schemeClr>
                </a:solidFill>
              </a:rPr>
              <a:t>U Norveškoj je zabranjeno zapaliti cigaretu na ulici.</a:t>
            </a:r>
          </a:p>
          <a:p>
            <a:pPr>
              <a:buNone/>
            </a:pPr>
            <a:endParaRPr lang="hr-HR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r-HR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2600" dirty="0" smtClean="0">
                <a:solidFill>
                  <a:srgbClr val="FF0000"/>
                </a:solidFill>
              </a:rPr>
              <a:t>SJEVERNA AMERIKA</a:t>
            </a:r>
          </a:p>
          <a:p>
            <a:pPr>
              <a:buNone/>
            </a:pPr>
            <a:r>
              <a:rPr lang="hr-HR" sz="2600" dirty="0" smtClean="0">
                <a:solidFill>
                  <a:srgbClr val="FF0000"/>
                </a:solidFill>
              </a:rPr>
              <a:t>U Sjedinjenim Američkim Državama pravilo je čvrsto se rukovati.</a:t>
            </a:r>
          </a:p>
          <a:p>
            <a:pPr>
              <a:buNone/>
            </a:pPr>
            <a:endParaRPr lang="hr-H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hr-H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7" name="Picture 23" descr="F:\bonton\36944756_10155387031921784_3069987016239218688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536504" cy="2871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Bonton u kulturnim i sakralnim objektima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hr-HR" dirty="0" smtClean="0"/>
              <a:t>Temu bontona u kulturnim i sakralnim ustanovama obradila je knjižničarka s knjižničarskom grupom i učenicima 6. razreda kroz izradu makete s ustanovama i karticama s pravilima ponašanja. </a:t>
            </a:r>
          </a:p>
          <a:p>
            <a:pPr>
              <a:lnSpc>
                <a:spcPct val="170000"/>
              </a:lnSpc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19600" cy="5069160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Na maketi se nalaze:</a:t>
            </a:r>
          </a:p>
          <a:p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- zgrada narodne knjižnice</a:t>
            </a:r>
          </a:p>
          <a:p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- </a:t>
            </a:r>
            <a:r>
              <a:rPr lang="hr-HR" b="1" dirty="0" err="1" smtClean="0"/>
              <a:t>Sydneyska</a:t>
            </a:r>
            <a:r>
              <a:rPr lang="hr-HR" b="1" dirty="0" smtClean="0"/>
              <a:t> Opera u Australiji (Sydney Opera </a:t>
            </a:r>
            <a:r>
              <a:rPr lang="hr-HR" b="1" dirty="0" err="1" smtClean="0"/>
              <a:t>House</a:t>
            </a:r>
            <a:r>
              <a:rPr lang="hr-HR" b="1" dirty="0" smtClean="0"/>
              <a:t> ili Kuća opere)</a:t>
            </a:r>
          </a:p>
          <a:p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- Globe kazalište (osnovala glumačka družina, kojoj je pripadao Shakespeare)  u Londonu iz 17. stoljeća</a:t>
            </a:r>
          </a:p>
          <a:p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- džamija </a:t>
            </a:r>
          </a:p>
          <a:p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- crkva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MAKET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905101">
            <a:off x="288548" y="748800"/>
            <a:ext cx="4483224" cy="3329161"/>
          </a:xfrm>
          <a:prstGeom prst="rect">
            <a:avLst/>
          </a:prstGeom>
        </p:spPr>
      </p:pic>
      <p:pic>
        <p:nvPicPr>
          <p:cNvPr id="6" name="Rezervirano mjesto sadržaja 5" descr="pravila maketa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468486">
            <a:off x="5049452" y="2807601"/>
            <a:ext cx="3798942" cy="331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866056"/>
            <a:ext cx="4388296" cy="5991944"/>
          </a:xfrm>
        </p:spPr>
        <p:txBody>
          <a:bodyPr>
            <a:normAutofit fontScale="62500" lnSpcReduction="20000"/>
          </a:bodyPr>
          <a:lstStyle/>
          <a:p>
            <a:endParaRPr lang="hr-HR" dirty="0" smtClean="0">
              <a:solidFill>
                <a:srgbClr val="0070C0"/>
              </a:solidFill>
            </a:endParaRPr>
          </a:p>
          <a:p>
            <a:pPr lvl="0"/>
            <a:r>
              <a:rPr lang="hr-HR" dirty="0" smtClean="0">
                <a:solidFill>
                  <a:srgbClr val="0070C0"/>
                </a:solidFill>
              </a:rPr>
              <a:t>	Na ulasku i izlasku iz kulturnih i sakralnih  ustanova pristojno pozdraviti prikladnim pozdravom.</a:t>
            </a:r>
          </a:p>
          <a:p>
            <a:pPr lvl="0"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pPr lvl="0"/>
            <a:r>
              <a:rPr lang="hr-HR" dirty="0" smtClean="0">
                <a:solidFill>
                  <a:srgbClr val="0070C0"/>
                </a:solidFill>
              </a:rPr>
              <a:t>	Biti tihi, mirni i pažljivi.</a:t>
            </a:r>
          </a:p>
          <a:p>
            <a:pPr lvl="0"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pPr lvl="0"/>
            <a:r>
              <a:rPr lang="hr-HR" dirty="0" smtClean="0">
                <a:solidFill>
                  <a:srgbClr val="0070C0"/>
                </a:solidFill>
              </a:rPr>
              <a:t>	Ne trčati, ne loviti se ili skrivati između sjedala, polica, izložaka ili klupa!</a:t>
            </a:r>
          </a:p>
          <a:p>
            <a:pPr lvl="0"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pPr lvl="0"/>
            <a:r>
              <a:rPr lang="hr-HR" dirty="0" smtClean="0">
                <a:solidFill>
                  <a:srgbClr val="0070C0"/>
                </a:solidFill>
              </a:rPr>
              <a:t>	Pristojno se odjenuti.</a:t>
            </a:r>
          </a:p>
          <a:p>
            <a:pPr lvl="0"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pPr lvl="0"/>
            <a:r>
              <a:rPr lang="hr-HR" dirty="0" smtClean="0">
                <a:solidFill>
                  <a:srgbClr val="0070C0"/>
                </a:solidFill>
              </a:rPr>
              <a:t>	Ne jesti i ne piti. (osim u kinu)</a:t>
            </a:r>
          </a:p>
          <a:p>
            <a:pPr lvl="0"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pPr lvl="0"/>
            <a:r>
              <a:rPr lang="hr-HR" dirty="0" smtClean="0">
                <a:solidFill>
                  <a:srgbClr val="0070C0"/>
                </a:solidFill>
              </a:rPr>
              <a:t>	Ne koristiti mobitel tijekom izlaganja, filma, obreda i </a:t>
            </a:r>
            <a:r>
              <a:rPr lang="hr-HR" dirty="0" err="1" smtClean="0">
                <a:solidFill>
                  <a:srgbClr val="0070C0"/>
                </a:solidFill>
              </a:rPr>
              <a:t>dr</a:t>
            </a:r>
            <a:r>
              <a:rPr lang="hr-HR" dirty="0" smtClean="0">
                <a:solidFill>
                  <a:srgbClr val="0070C0"/>
                </a:solidFill>
              </a:rPr>
              <a:t>.; ugasiti ton.</a:t>
            </a:r>
          </a:p>
          <a:p>
            <a:pPr lvl="0"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pPr lvl="0"/>
            <a:r>
              <a:rPr lang="hr-HR" dirty="0" smtClean="0">
                <a:solidFill>
                  <a:srgbClr val="0070C0"/>
                </a:solidFill>
              </a:rPr>
              <a:t>	Ne fotografirati ili snimati bez pitanja i dopuštenja.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347592" cy="5415880"/>
          </a:xfrm>
        </p:spPr>
        <p:txBody>
          <a:bodyPr>
            <a:normAutofit fontScale="62500" lnSpcReduction="20000"/>
          </a:bodyPr>
          <a:lstStyle/>
          <a:p>
            <a:pPr lvl="0"/>
            <a:endParaRPr lang="hr-HR" dirty="0" smtClean="0">
              <a:solidFill>
                <a:srgbClr val="0070C0"/>
              </a:solidFill>
            </a:endParaRPr>
          </a:p>
          <a:p>
            <a:pPr lvl="0"/>
            <a:r>
              <a:rPr lang="hr-HR" dirty="0" smtClean="0">
                <a:solidFill>
                  <a:srgbClr val="0070C0"/>
                </a:solidFill>
              </a:rPr>
              <a:t>	Ne dirati izložbene primjerke i knjige bez pitanja.</a:t>
            </a:r>
          </a:p>
          <a:p>
            <a:pPr lvl="0"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pPr lvl="0"/>
            <a:r>
              <a:rPr lang="hr-HR" dirty="0" smtClean="0">
                <a:solidFill>
                  <a:srgbClr val="0070C0"/>
                </a:solidFill>
              </a:rPr>
              <a:t>	Čuvati knjige od oštećenja.</a:t>
            </a:r>
          </a:p>
          <a:p>
            <a:pPr lvl="0"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pPr lvl="0"/>
            <a:r>
              <a:rPr lang="hr-HR" dirty="0" smtClean="0">
                <a:solidFill>
                  <a:srgbClr val="0070C0"/>
                </a:solidFill>
              </a:rPr>
              <a:t>	Prilikom prolaska do svog sjedala ispričati se i zamoliti za prolaz, zahvaliti.</a:t>
            </a:r>
          </a:p>
          <a:p>
            <a:pPr lvl="0"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pPr lvl="0"/>
            <a:r>
              <a:rPr lang="hr-HR" dirty="0" smtClean="0">
                <a:solidFill>
                  <a:srgbClr val="0070C0"/>
                </a:solidFill>
              </a:rPr>
              <a:t> 	Prije posjete u sakralne objekte (crkva, džamija, sinagoga, hram) provjeriti pravila ponašanja. </a:t>
            </a:r>
          </a:p>
          <a:p>
            <a:pPr lvl="0">
              <a:buNone/>
            </a:pPr>
            <a:r>
              <a:rPr lang="hr-HR" sz="2600" dirty="0" smtClean="0">
                <a:solidFill>
                  <a:srgbClr val="0070C0"/>
                </a:solidFill>
              </a:rPr>
              <a:t>Na primjer, prije ulaska u džamiju i sinagogu</a:t>
            </a:r>
          </a:p>
          <a:p>
            <a:pPr lvl="0">
              <a:buNone/>
            </a:pPr>
            <a:r>
              <a:rPr lang="hr-HR" sz="2600" dirty="0" smtClean="0">
                <a:solidFill>
                  <a:srgbClr val="0070C0"/>
                </a:solidFill>
              </a:rPr>
              <a:t>žene pokrivaju glavu i ne nalaze se u istom</a:t>
            </a:r>
          </a:p>
          <a:p>
            <a:pPr lvl="0">
              <a:buNone/>
            </a:pPr>
            <a:r>
              <a:rPr lang="hr-HR" sz="2600" dirty="0" smtClean="0">
                <a:solidFill>
                  <a:srgbClr val="0070C0"/>
                </a:solidFill>
              </a:rPr>
              <a:t>prostoru s muškarcima.</a:t>
            </a:r>
          </a:p>
          <a:p>
            <a:pPr lvl="0"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pPr lvl="0"/>
            <a:r>
              <a:rPr lang="hr-HR" dirty="0" smtClean="0">
                <a:solidFill>
                  <a:srgbClr val="0070C0"/>
                </a:solidFill>
              </a:rPr>
              <a:t>	U slučaju nejasnoća ili problema, zamoliti osoblje za pomoć.</a:t>
            </a:r>
          </a:p>
          <a:p>
            <a:endParaRPr lang="hr-H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Bonton u politici i javnom životu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Učiteljica Danijela Štefan je s učenicama 8. razreda napravila plakat Bonton u politici i javnom životu.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6" name="Slika 5" descr="F:\bonton\thumbnai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5206999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139952" cy="508518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hr-HR" sz="2900" dirty="0" smtClean="0"/>
              <a:t>Ne koristite mobitel</a:t>
            </a:r>
          </a:p>
          <a:p>
            <a:pPr lvl="0"/>
            <a:r>
              <a:rPr lang="hr-HR" sz="2900" dirty="0" smtClean="0"/>
              <a:t>Ne puštajte glazbu</a:t>
            </a:r>
          </a:p>
          <a:p>
            <a:pPr lvl="0"/>
            <a:r>
              <a:rPr lang="hr-HR" sz="2900" dirty="0" smtClean="0"/>
              <a:t>Ne tračajte šefove i kolege</a:t>
            </a:r>
          </a:p>
          <a:p>
            <a:pPr lvl="0"/>
            <a:r>
              <a:rPr lang="hr-HR" sz="2900" dirty="0" smtClean="0"/>
              <a:t>Ne dolazite na posao bolesni</a:t>
            </a:r>
          </a:p>
          <a:p>
            <a:pPr lvl="0"/>
            <a:r>
              <a:rPr lang="hr-HR" sz="2900" dirty="0" smtClean="0"/>
              <a:t>Izbjegavajte razgovore o vjeri i politici</a:t>
            </a:r>
          </a:p>
          <a:p>
            <a:pPr lvl="0"/>
            <a:r>
              <a:rPr lang="hr-HR" sz="2900" dirty="0" smtClean="0"/>
              <a:t>Suzdržite se od prostih viceva</a:t>
            </a:r>
          </a:p>
          <a:p>
            <a:endParaRPr lang="hr-HR" sz="2900" dirty="0" smtClean="0"/>
          </a:p>
          <a:p>
            <a:endParaRPr lang="hr-HR" sz="2900" dirty="0" smtClean="0"/>
          </a:p>
          <a:p>
            <a:pPr algn="ctr">
              <a:buNone/>
            </a:pPr>
            <a:r>
              <a:rPr lang="hr-HR" sz="2900" dirty="0" smtClean="0"/>
              <a:t>- nigdje ne dolazite nenajavljeni –</a:t>
            </a:r>
          </a:p>
          <a:p>
            <a:pPr algn="ctr">
              <a:buNone/>
            </a:pPr>
            <a:r>
              <a:rPr lang="hr-HR" sz="2900" dirty="0" smtClean="0"/>
              <a:t>- ako kasnite na organizirani događaj, zauzmite mjesto na kraju dvorane – </a:t>
            </a:r>
          </a:p>
          <a:p>
            <a:pPr algn="ctr">
              <a:buNone/>
            </a:pPr>
            <a:r>
              <a:rPr lang="hr-HR" sz="2900" dirty="0" smtClean="0"/>
              <a:t>- nije u redu na dugu SMS poruku odgovoriti samo sa „OK“!</a:t>
            </a:r>
          </a:p>
          <a:p>
            <a:endParaRPr lang="hr-HR" sz="2900" dirty="0" smtClean="0"/>
          </a:p>
          <a:p>
            <a:endParaRPr lang="hr-HR" sz="2900" dirty="0" smtClean="0"/>
          </a:p>
          <a:p>
            <a:pPr>
              <a:buFontTx/>
              <a:buChar char="-"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4499992" y="188640"/>
            <a:ext cx="4343400" cy="4724400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hr-HR" dirty="0" smtClean="0"/>
              <a:t>RUKOVANJE JE PROFESIONALNI STANDARD  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PRIJE SLANJA E-MAILA NAPRAVITE DVOSTRUKU PROVJERU 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NEMOJTE NEJAVLJENI ULAZITI U TUĐI URED </a:t>
            </a:r>
          </a:p>
          <a:p>
            <a:pPr>
              <a:buNone/>
            </a:pPr>
            <a:r>
              <a:rPr lang="hr-HR" dirty="0" smtClean="0"/>
              <a:t> </a:t>
            </a:r>
          </a:p>
          <a:p>
            <a:pPr>
              <a:buNone/>
            </a:pPr>
            <a:r>
              <a:rPr lang="hr-HR" dirty="0" smtClean="0"/>
              <a:t>	UGASITE TELEFON ZA VRIJEME SASTANKA </a:t>
            </a:r>
          </a:p>
          <a:p>
            <a:pPr>
              <a:buNone/>
            </a:pPr>
            <a:r>
              <a:rPr lang="hr-HR" dirty="0" smtClean="0"/>
              <a:t> </a:t>
            </a:r>
            <a:endParaRPr lang="hr-HR" dirty="0"/>
          </a:p>
        </p:txBody>
      </p:sp>
      <p:pic>
        <p:nvPicPr>
          <p:cNvPr id="7" name="Slika 6" descr="C:\Users\korisnik\AppData\Local\Microsoft\Windows\Temporary Internet Files\Content.Word\thumbnai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09120"/>
            <a:ext cx="4211960" cy="171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Bonton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Bonton (</a:t>
            </a:r>
            <a:r>
              <a:rPr lang="hr-HR" sz="2800" dirty="0" err="1" smtClean="0"/>
              <a:t>franc</a:t>
            </a:r>
            <a:r>
              <a:rPr lang="hr-HR" sz="2800" dirty="0" smtClean="0"/>
              <a:t>.: dobar ton, ispravno ponašanje</a:t>
            </a:r>
            <a:r>
              <a:rPr lang="hr-HR" dirty="0" smtClean="0"/>
              <a:t>)</a:t>
            </a:r>
          </a:p>
          <a:p>
            <a:pPr>
              <a:buNone/>
            </a:pPr>
            <a:r>
              <a:rPr lang="hr-HR" dirty="0" smtClean="0"/>
              <a:t>je skup pravila o pristojnu ponašanju u društvu.</a:t>
            </a:r>
          </a:p>
          <a:p>
            <a:endParaRPr lang="hr-HR" dirty="0" smtClean="0"/>
          </a:p>
          <a:p>
            <a:r>
              <a:rPr lang="hr-HR" dirty="0" smtClean="0"/>
              <a:t>Prijevod s francuskog jezika riječi bonton jest "dobar ton". </a:t>
            </a:r>
          </a:p>
          <a:p>
            <a:pPr>
              <a:buNone/>
            </a:pPr>
            <a:r>
              <a:rPr lang="hr-HR" dirty="0" smtClean="0"/>
              <a:t>Bon= DOBAR , ton= NAČIN odnosno lijepo ili dobro ponašanje (maniri)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 OŠ </a:t>
            </a:r>
            <a:r>
              <a:rPr lang="hr-HR" dirty="0" err="1" smtClean="0"/>
              <a:t>Grigora</a:t>
            </a:r>
            <a:r>
              <a:rPr lang="hr-HR" dirty="0" smtClean="0"/>
              <a:t> Viteza ostvarene su sljedeće teme: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Bonton u učionici</a:t>
            </a:r>
          </a:p>
          <a:p>
            <a:r>
              <a:rPr lang="hr-HR" dirty="0" smtClean="0"/>
              <a:t>Bonton u knjižnici</a:t>
            </a:r>
          </a:p>
          <a:p>
            <a:r>
              <a:rPr lang="hr-HR" dirty="0" smtClean="0"/>
              <a:t>Plesni bonton</a:t>
            </a:r>
          </a:p>
          <a:p>
            <a:r>
              <a:rPr lang="hr-HR" dirty="0" smtClean="0"/>
              <a:t>Internetski bonton</a:t>
            </a:r>
          </a:p>
          <a:p>
            <a:r>
              <a:rPr lang="hr-HR" dirty="0" smtClean="0"/>
              <a:t>Bonton u lektiri</a:t>
            </a:r>
          </a:p>
          <a:p>
            <a:r>
              <a:rPr lang="hr-HR" dirty="0" smtClean="0"/>
              <a:t>Bonton u javnom prijevozu</a:t>
            </a:r>
          </a:p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Bonton u blagovaonici</a:t>
            </a:r>
          </a:p>
          <a:p>
            <a:r>
              <a:rPr lang="hr-HR" dirty="0" smtClean="0"/>
              <a:t>Bonton u svakodnevnoj komunikaciji</a:t>
            </a:r>
          </a:p>
          <a:p>
            <a:r>
              <a:rPr lang="hr-HR" dirty="0" smtClean="0"/>
              <a:t>Bonton u europskim i svjetskim gradovima</a:t>
            </a:r>
          </a:p>
          <a:p>
            <a:r>
              <a:rPr lang="hr-HR" dirty="0" smtClean="0"/>
              <a:t>Bonton u politici i javnom životu</a:t>
            </a:r>
          </a:p>
          <a:p>
            <a:r>
              <a:rPr lang="hr-HR" dirty="0" smtClean="0"/>
              <a:t>Bonton u kulturnim i sakralnim objektima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9828"/>
            <a:ext cx="8291264" cy="5577483"/>
          </a:xfrm>
        </p:spPr>
        <p:txBody>
          <a:bodyPr>
            <a:normAutofit/>
          </a:bodyPr>
          <a:lstStyle/>
          <a:p>
            <a:r>
              <a:rPr lang="hr-HR" dirty="0" smtClean="0"/>
              <a:t>U radionici su sudjelovali učenici 6.razreda pod vodstvom učiteljice Katarine </a:t>
            </a:r>
            <a:r>
              <a:rPr lang="hr-HR" dirty="0" err="1" smtClean="0"/>
              <a:t>Petraš</a:t>
            </a:r>
            <a:endParaRPr lang="hr-HR" dirty="0" smtClean="0"/>
          </a:p>
          <a:p>
            <a:r>
              <a:rPr lang="hr-HR" dirty="0" smtClean="0"/>
              <a:t>Radionica je trajala tri školska sata.</a:t>
            </a:r>
          </a:p>
          <a:p>
            <a:r>
              <a:rPr lang="hr-HR" dirty="0" smtClean="0"/>
              <a:t>Učenicima su prezentirana pravila bontona u učionici od ulaska u učionicu do napuštanja učionice. Ispod svakog pravila stavljene su fotografije pravilne i nepravilne primjene odgovarajućeg pravila</a:t>
            </a:r>
          </a:p>
          <a:p>
            <a:r>
              <a:rPr lang="hr-HR" dirty="0" smtClean="0"/>
              <a:t>Učiteljica i učenici su osmislili plakat i postavili u učionicu.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0" y="0"/>
            <a:ext cx="8229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55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D:\Download\20180410_084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5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1080">
            <a:off x="124178" y="221446"/>
            <a:ext cx="4032448" cy="281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0" y="3353286"/>
            <a:ext cx="4730679" cy="332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017">
            <a:off x="4974458" y="207011"/>
            <a:ext cx="3989675" cy="274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32" y="3580146"/>
            <a:ext cx="4230394" cy="286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00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107504" y="332656"/>
            <a:ext cx="4388296" cy="599194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r-HR" sz="3800" b="1" dirty="0" smtClean="0"/>
              <a:t>PRAVILA</a:t>
            </a:r>
            <a:endParaRPr lang="hr-HR" sz="3800" dirty="0" smtClean="0"/>
          </a:p>
          <a:p>
            <a:pPr>
              <a:buNone/>
            </a:pPr>
            <a:endParaRPr lang="hr-HR" dirty="0" smtClean="0"/>
          </a:p>
          <a:p>
            <a:r>
              <a:rPr lang="hr-HR" sz="3300" dirty="0" smtClean="0">
                <a:solidFill>
                  <a:srgbClr val="0070C0"/>
                </a:solidFill>
              </a:rPr>
              <a:t>Početak nastavnog sata učenici mirno čekaju pred vratima učionice</a:t>
            </a:r>
          </a:p>
          <a:p>
            <a:endParaRPr lang="hr-HR" sz="3300" dirty="0" smtClean="0">
              <a:solidFill>
                <a:srgbClr val="0070C0"/>
              </a:solidFill>
            </a:endParaRPr>
          </a:p>
          <a:p>
            <a:r>
              <a:rPr lang="hr-HR" sz="3300" dirty="0" smtClean="0">
                <a:solidFill>
                  <a:srgbClr val="0070C0"/>
                </a:solidFill>
              </a:rPr>
              <a:t>Učitelj prvi ulazi u učionicu, nakon njega bez guranja mirno ulaze učenice i zatim učenici.</a:t>
            </a:r>
          </a:p>
          <a:p>
            <a:pPr>
              <a:buNone/>
            </a:pPr>
            <a:endParaRPr lang="hr-HR" sz="3300" dirty="0" smtClean="0">
              <a:solidFill>
                <a:srgbClr val="0070C0"/>
              </a:solidFill>
            </a:endParaRPr>
          </a:p>
          <a:p>
            <a:r>
              <a:rPr lang="hr-HR" sz="3300" dirty="0" smtClean="0">
                <a:solidFill>
                  <a:srgbClr val="0070C0"/>
                </a:solidFill>
              </a:rPr>
              <a:t>Poželjno je školsku torbu odložiti odmah uz klupu kako ne bi smetala prolazu učenika i učitelja između redova</a:t>
            </a:r>
          </a:p>
          <a:p>
            <a:pPr>
              <a:buNone/>
            </a:pPr>
            <a:endParaRPr lang="hr-HR" sz="3300" dirty="0" smtClean="0">
              <a:solidFill>
                <a:srgbClr val="0070C0"/>
              </a:solidFill>
            </a:endParaRPr>
          </a:p>
          <a:p>
            <a:r>
              <a:rPr lang="hr-HR" sz="3300" dirty="0" smtClean="0">
                <a:solidFill>
                  <a:srgbClr val="0070C0"/>
                </a:solidFill>
              </a:rPr>
              <a:t>Za vrijeme nastavnog sata nije dopušteno izmišljati isprike za izlazak iz učionice i šetati hodnicima. Jedino je dopušteno izaći iz učionice zbog stvarne potrebe (Smijem li na WC?)</a:t>
            </a:r>
          </a:p>
          <a:p>
            <a:pPr>
              <a:buNone/>
            </a:pPr>
            <a:endParaRPr lang="hr-HR" sz="3300" dirty="0" smtClean="0">
              <a:solidFill>
                <a:srgbClr val="0070C0"/>
              </a:solidFill>
            </a:endParaRPr>
          </a:p>
          <a:p>
            <a:r>
              <a:rPr lang="hr-HR" sz="3300" dirty="0" smtClean="0">
                <a:solidFill>
                  <a:srgbClr val="0070C0"/>
                </a:solidFill>
              </a:rPr>
              <a:t>Ako je učeniku dosadno na satu, to ne pokazuje nego strpljivo i pristojno prati što se radi.</a:t>
            </a:r>
          </a:p>
          <a:p>
            <a:pPr>
              <a:buNone/>
            </a:pPr>
            <a:endParaRPr lang="hr-HR" sz="3300" dirty="0" smtClean="0">
              <a:solidFill>
                <a:srgbClr val="0070C0"/>
              </a:solidFill>
            </a:endParaRPr>
          </a:p>
          <a:p>
            <a:r>
              <a:rPr lang="hr-HR" sz="3300" dirty="0" smtClean="0">
                <a:solidFill>
                  <a:srgbClr val="0070C0"/>
                </a:solidFill>
              </a:rPr>
              <a:t>Zabavljanje učenika, bockanje, slanje pisanih poruka, i sve drugo čime se odvraća pozornost s gradiva koje se obrađuje na satu nije prikladno.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4355976" y="116632"/>
            <a:ext cx="4788024" cy="6741368"/>
          </a:xfrm>
        </p:spPr>
        <p:txBody>
          <a:bodyPr>
            <a:normAutofit fontScale="47500" lnSpcReduction="20000"/>
          </a:bodyPr>
          <a:lstStyle/>
          <a:p>
            <a:r>
              <a:rPr lang="hr-HR" sz="3400" dirty="0" smtClean="0">
                <a:solidFill>
                  <a:srgbClr val="0070C0"/>
                </a:solidFill>
              </a:rPr>
              <a:t>Svaki učenik strpljivo sluša što drugi govore i mirno čeka na svoj red da dobije riječ.</a:t>
            </a:r>
          </a:p>
          <a:p>
            <a:pPr>
              <a:buNone/>
            </a:pPr>
            <a:endParaRPr lang="hr-HR" sz="3400" dirty="0" smtClean="0">
              <a:solidFill>
                <a:srgbClr val="0070C0"/>
              </a:solidFill>
            </a:endParaRPr>
          </a:p>
          <a:p>
            <a:r>
              <a:rPr lang="hr-HR" sz="3400" dirty="0" smtClean="0">
                <a:solidFill>
                  <a:srgbClr val="0070C0"/>
                </a:solidFill>
              </a:rPr>
              <a:t>Na satu se učenici međusobno uvažavaju i ne rugaju se jedni drugima kad netko u nečemu pogriješi.</a:t>
            </a:r>
          </a:p>
          <a:p>
            <a:pPr>
              <a:buNone/>
            </a:pPr>
            <a:endParaRPr lang="hr-HR" sz="3400" dirty="0" smtClean="0">
              <a:solidFill>
                <a:srgbClr val="0070C0"/>
              </a:solidFill>
            </a:endParaRPr>
          </a:p>
          <a:p>
            <a:r>
              <a:rPr lang="hr-HR" sz="3400" dirty="0" smtClean="0">
                <a:solidFill>
                  <a:srgbClr val="0070C0"/>
                </a:solidFill>
              </a:rPr>
              <a:t>Kad redar briše ploču iza leđa učitelja ne pravi nedolične grimase i nepodopštine.</a:t>
            </a:r>
          </a:p>
          <a:p>
            <a:pPr>
              <a:buNone/>
            </a:pPr>
            <a:endParaRPr lang="hr-HR" sz="3400" dirty="0" smtClean="0">
              <a:solidFill>
                <a:srgbClr val="0070C0"/>
              </a:solidFill>
            </a:endParaRPr>
          </a:p>
          <a:p>
            <a:r>
              <a:rPr lang="hr-HR" sz="3400" dirty="0" smtClean="0">
                <a:solidFill>
                  <a:srgbClr val="0070C0"/>
                </a:solidFill>
              </a:rPr>
              <a:t>Klupu, stolac i ostali inventar učionice treba čuvati od oštećivanja kao što su struganje i šaranje.</a:t>
            </a:r>
          </a:p>
          <a:p>
            <a:pPr>
              <a:buNone/>
            </a:pPr>
            <a:endParaRPr lang="hr-HR" sz="3400" dirty="0" smtClean="0">
              <a:solidFill>
                <a:srgbClr val="0070C0"/>
              </a:solidFill>
            </a:endParaRPr>
          </a:p>
          <a:p>
            <a:r>
              <a:rPr lang="hr-HR" sz="3400" dirty="0" smtClean="0">
                <a:solidFill>
                  <a:srgbClr val="0070C0"/>
                </a:solidFill>
              </a:rPr>
              <a:t>Piše li se ispit, pošten učenike ne prepisuje jer se pouzdaje u svoje znanje.</a:t>
            </a:r>
          </a:p>
          <a:p>
            <a:pPr>
              <a:buNone/>
            </a:pPr>
            <a:endParaRPr lang="hr-HR" sz="3400" dirty="0" smtClean="0">
              <a:solidFill>
                <a:srgbClr val="0070C0"/>
              </a:solidFill>
            </a:endParaRPr>
          </a:p>
          <a:p>
            <a:r>
              <a:rPr lang="hr-HR" sz="3400" dirty="0" smtClean="0">
                <a:solidFill>
                  <a:srgbClr val="0070C0"/>
                </a:solidFill>
              </a:rPr>
              <a:t>Ima li učenik kakvih nesuglasica s učitelje, rješava ih na miran način. Ako je učitelja nečim povrijedio, red je da se ispriča učitelju. Učitelj će razumjeti i uvažiti ispriku kada mu učenik da kulturno objašnjenje</a:t>
            </a:r>
          </a:p>
          <a:p>
            <a:pPr>
              <a:buNone/>
            </a:pPr>
            <a:endParaRPr lang="hr-HR" sz="3400" dirty="0" smtClean="0">
              <a:solidFill>
                <a:srgbClr val="0070C0"/>
              </a:solidFill>
            </a:endParaRPr>
          </a:p>
          <a:p>
            <a:r>
              <a:rPr lang="hr-HR" sz="3400" dirty="0" smtClean="0">
                <a:solidFill>
                  <a:srgbClr val="0070C0"/>
                </a:solidFill>
              </a:rPr>
              <a:t>Na kraju sata učenici napuste svoje mjesto u klupi tek kada to učitelj dopusti. Pokupit će svoje stvari i otpatke i ostaviti svoje radno mjesto uredno. Pozdraviti će učitelja i mirno napustiti učionicu.</a:t>
            </a:r>
            <a:br>
              <a:rPr lang="hr-HR" sz="3400" dirty="0" smtClean="0">
                <a:solidFill>
                  <a:srgbClr val="0070C0"/>
                </a:solidFill>
              </a:rPr>
            </a:br>
            <a:endParaRPr lang="hr-HR" sz="3400" dirty="0" smtClean="0">
              <a:solidFill>
                <a:srgbClr val="0070C0"/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560</TotalTime>
  <Words>1588</Words>
  <Application>Microsoft Office PowerPoint</Application>
  <PresentationFormat>On-screen Show (4:3)</PresentationFormat>
  <Paragraphs>310</Paragraphs>
  <Slides>35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Trek</vt:lpstr>
      <vt:lpstr>ŠKOLSKI projekt “Bonton”  2017./2018. šk.g.  </vt:lpstr>
      <vt:lpstr>PowerPoint Presentation</vt:lpstr>
      <vt:lpstr>PowerPoint Presentation</vt:lpstr>
      <vt:lpstr>Bonton </vt:lpstr>
      <vt:lpstr>U OŠ Grigora Viteza ostvarene su sljedeće teme: </vt:lpstr>
      <vt:lpstr>PowerPoint Presentation</vt:lpstr>
      <vt:lpstr>PowerPoint Presentation</vt:lpstr>
      <vt:lpstr>PowerPoint Presentation</vt:lpstr>
      <vt:lpstr>PowerPoint Presentation</vt:lpstr>
      <vt:lpstr>Bonton u knjižnici</vt:lpstr>
      <vt:lpstr>PowerPoint Presentation</vt:lpstr>
      <vt:lpstr>PowerPoint Presentation</vt:lpstr>
      <vt:lpstr>Plesni bonton</vt:lpstr>
      <vt:lpstr>PowerPoint Presentation</vt:lpstr>
      <vt:lpstr>PowerPoint Presentation</vt:lpstr>
      <vt:lpstr>Internetski bonton</vt:lpstr>
      <vt:lpstr>PowerPoint Presentation</vt:lpstr>
      <vt:lpstr>Bonton u lektirnim djelima</vt:lpstr>
      <vt:lpstr>PowerPoint Presentation</vt:lpstr>
      <vt:lpstr>Bonton u javnom prijevozu</vt:lpstr>
      <vt:lpstr>PowerPoint Presentation</vt:lpstr>
      <vt:lpstr>PowerPoint Presentation</vt:lpstr>
      <vt:lpstr>Bonton u blagovaonici</vt:lpstr>
      <vt:lpstr>PowerPoint Presentation</vt:lpstr>
      <vt:lpstr>PowerPoint Presentation</vt:lpstr>
      <vt:lpstr>Bonton u svakodnevnoj komunikaciji</vt:lpstr>
      <vt:lpstr>PowerPoint Presentation</vt:lpstr>
      <vt:lpstr>PowerPoint Presentation</vt:lpstr>
      <vt:lpstr>PowerPoint Presentation</vt:lpstr>
      <vt:lpstr>Bonton u europskim i svjetskim gradovima </vt:lpstr>
      <vt:lpstr>Bonton u kulturnim i sakralnim objektima </vt:lpstr>
      <vt:lpstr>PowerPoint Presentation</vt:lpstr>
      <vt:lpstr>PowerPoint Presentation</vt:lpstr>
      <vt:lpstr>Bonton u politici i javnom životu </vt:lpstr>
      <vt:lpstr>PowerPoint Presentation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Marina</cp:lastModifiedBy>
  <cp:revision>34</cp:revision>
  <dcterms:created xsi:type="dcterms:W3CDTF">2018-04-19T09:54:04Z</dcterms:created>
  <dcterms:modified xsi:type="dcterms:W3CDTF">2018-10-11T13:44:34Z</dcterms:modified>
</cp:coreProperties>
</file>