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35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4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8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1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5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1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6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3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zzi.digital/DOS/2923/2970.html" TargetMode="External"/><Relationship Id="rId2" Type="http://schemas.openxmlformats.org/officeDocument/2006/relationships/hyperlink" Target="https://www.youtube.com/watch?v=RdakLaXbXJ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s-gviteza-poljana.skole.hr/u_eni_ka_zadruga_vitez_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oom.com/share/05ba3eb82bc643858e396a461f084aaa?fbclid=IwAR1Elaz48qtC9XZ16lm3EhT-TMUgRJiwESsBEy5ZQWY0ocYkHtUgK796Jp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erve.com/gaetan/naslov-izrada-powerpoint-prezentacij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akon.hr/z/106/Zakon-o-autorskom-pravu-i-srodnim-pravim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806993-EC53-401D-AC1B-EFEA901F8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0" b="13690"/>
          <a:stretch/>
        </p:blipFill>
        <p:spPr>
          <a:xfrm>
            <a:off x="3" y="-22"/>
            <a:ext cx="12191997" cy="6858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3ADF7-6643-4022-8618-7F6B8DE34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4790" y="643467"/>
            <a:ext cx="6053746" cy="3569242"/>
          </a:xfrm>
        </p:spPr>
        <p:txBody>
          <a:bodyPr anchor="t">
            <a:normAutofit/>
          </a:bodyPr>
          <a:lstStyle/>
          <a:p>
            <a:pPr algn="r"/>
            <a:r>
              <a:rPr lang="hr-HR" dirty="0"/>
              <a:t>Izrada Powerpoint prezentacije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57C4A-E786-4F8C-BB5F-11E92F640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9055" y="4551036"/>
            <a:ext cx="5449479" cy="1663495"/>
          </a:xfrm>
        </p:spPr>
        <p:txBody>
          <a:bodyPr anchor="b">
            <a:normAutofit/>
          </a:bodyPr>
          <a:lstStyle/>
          <a:p>
            <a:pPr algn="r"/>
            <a:r>
              <a:rPr lang="hr-HR" dirty="0"/>
              <a:t>OŠ GRIGORA VITEZA POLJANA</a:t>
            </a:r>
          </a:p>
          <a:p>
            <a:pPr algn="r"/>
            <a:r>
              <a:rPr lang="hr-HR" dirty="0"/>
              <a:t>Školska knjižnica</a:t>
            </a:r>
          </a:p>
        </p:txBody>
      </p:sp>
    </p:spTree>
    <p:extLst>
      <p:ext uri="{BB962C8B-B14F-4D97-AF65-F5344CB8AC3E}">
        <p14:creationId xmlns:p14="http://schemas.microsoft.com/office/powerpoint/2010/main" val="1266516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13A8A-D514-4851-828D-BFBD9BA6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Upute za izradu prezentacije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BA319-A595-49B1-81BC-84F71C8C5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https://www.youtube.com/watch?v=RdakLaXbXJk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3"/>
              </a:rPr>
              <a:t>https://hr.izzi.digital/DOS/2923/2970.html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865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8A5D-3BD8-4AA5-8E93-956BBF87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/>
              <a:t>Tekst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43971-C3F7-4379-9BE7-62C956E38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369103"/>
          </a:xfrm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hr-HR" sz="3600" dirty="0"/>
              <a:t>Pisati u natuknicama, ne cijelim rečenicama</a:t>
            </a:r>
          </a:p>
          <a:p>
            <a:r>
              <a:rPr lang="hr-HR" sz="3600" dirty="0"/>
              <a:t>Najviše </a:t>
            </a:r>
            <a:r>
              <a:rPr lang="hr-HR" sz="3600" b="1" dirty="0"/>
              <a:t>4-5</a:t>
            </a:r>
            <a:r>
              <a:rPr lang="hr-HR" sz="3600" dirty="0"/>
              <a:t> natuknica</a:t>
            </a:r>
          </a:p>
          <a:p>
            <a:r>
              <a:rPr lang="hr-HR" sz="3600" dirty="0"/>
              <a:t>Previše teksta umara i odvlači pažnju</a:t>
            </a:r>
          </a:p>
          <a:p>
            <a:r>
              <a:rPr lang="hr-HR" sz="3600" dirty="0"/>
              <a:t>Umjerena animacija teksta</a:t>
            </a:r>
          </a:p>
        </p:txBody>
      </p:sp>
    </p:spTree>
    <p:extLst>
      <p:ext uri="{BB962C8B-B14F-4D97-AF65-F5344CB8AC3E}">
        <p14:creationId xmlns:p14="http://schemas.microsoft.com/office/powerpoint/2010/main" val="2426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775C-6C76-4D8C-872C-DD89ABD8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 lošeg slajda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7109A-E944-4F33-98B1-C0473D84F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29" y="1966295"/>
            <a:ext cx="10754687" cy="454356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r-HR" dirty="0"/>
              <a:t>„Učenička zadruga je dragovoljna učenička organizacija koja učenicima omogućuje razvoj vještina i sposobnosti iz područja važnih za cjelokupni proizvodni proces: od njegova planiranja do tržišnog i drugog vrjednovanja rezultata rada.</a:t>
            </a:r>
          </a:p>
          <a:p>
            <a:pPr algn="just"/>
            <a:r>
              <a:rPr lang="hr-HR" dirty="0"/>
              <a:t>U radu zadruge posebno se razvijaju i njeguju radne navike, radne vrijednosti i kreativnost, stječe se znanje i svijest o načinima i potrebi očuvanja prirode kao i njegovanje kulturne baštine.</a:t>
            </a:r>
          </a:p>
          <a:p>
            <a:r>
              <a:rPr lang="hr-HR" dirty="0"/>
              <a:t>UZ «Vitez» dijeli se na dvije osnovne sekcije:</a:t>
            </a:r>
          </a:p>
          <a:p>
            <a:pPr marL="0" indent="0">
              <a:buNone/>
            </a:pPr>
            <a:r>
              <a:rPr lang="hr-HR" dirty="0"/>
              <a:t>Poljoprivredna proizvodnja i</a:t>
            </a:r>
          </a:p>
          <a:p>
            <a:pPr marL="0" indent="0">
              <a:buNone/>
            </a:pPr>
            <a:r>
              <a:rPr lang="hr-HR" dirty="0"/>
              <a:t>Izrada uporabnih i ukrasnih predmeta”</a:t>
            </a:r>
          </a:p>
          <a:p>
            <a:pPr marL="0" indent="0">
              <a:buNone/>
            </a:pPr>
            <a:endParaRPr lang="hr-HR" sz="100" dirty="0"/>
          </a:p>
          <a:p>
            <a:pPr marL="0" indent="0">
              <a:buNone/>
            </a:pPr>
            <a:r>
              <a:rPr lang="hr-HR" sz="1600" dirty="0">
                <a:hlinkClick r:id="rId2"/>
              </a:rPr>
              <a:t>http://os-gviteza-poljana.skole.hr/u_eni_ka_zadruga_vitez_</a:t>
            </a:r>
            <a:r>
              <a:rPr lang="hr-HR" sz="1600" dirty="0"/>
              <a:t> , 31.8.2020.</a:t>
            </a:r>
          </a:p>
          <a:p>
            <a:pPr marL="0" indent="0">
              <a:buNone/>
            </a:pPr>
            <a:endParaRPr lang="hr-HR" sz="1600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F4831-3DB9-4263-9EE7-CAA80E25D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409" y="4307746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3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FB1F6-11D3-4E36-916F-845C5E18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Izbjegavati kopiranje!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79639-3CE3-410F-B758-B3CF12DC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379306"/>
            <a:ext cx="10168128" cy="3792894"/>
          </a:xfrm>
        </p:spPr>
        <p:txBody>
          <a:bodyPr/>
          <a:lstStyle/>
          <a:p>
            <a:r>
              <a:rPr lang="hr-HR" dirty="0"/>
              <a:t>Zabranjeno doslovno kopiranje odlomaka teksta s interneta!</a:t>
            </a:r>
          </a:p>
          <a:p>
            <a:r>
              <a:rPr lang="hr-HR" dirty="0"/>
              <a:t>Ako pak kopirate stavite tekst u navodnike „ ... „ i navedite izvor -  odakle ste kopirali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87CA1-2709-47D2-A76B-45254A517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439" y="4032319"/>
            <a:ext cx="213988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5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ECD8-2382-4208-B228-6710DD17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Font slova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611D8-E45D-4918-8EA6-6C36CBE1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844" y="2248250"/>
            <a:ext cx="10402852" cy="406111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r-HR" dirty="0"/>
              <a:t>Koristite Times New Roman, Verdana ili Calibri</a:t>
            </a:r>
          </a:p>
          <a:p>
            <a:pPr marL="0" indent="0">
              <a:buNone/>
            </a:pPr>
            <a:endParaRPr lang="hr-HR" sz="1100" dirty="0"/>
          </a:p>
          <a:p>
            <a:r>
              <a:rPr lang="hr-HR" dirty="0">
                <a:latin typeface="Brush Script MT" panose="03060802040406070304" pitchFamily="66" charset="0"/>
              </a:rPr>
              <a:t>Izbjegavajte  nečitak tekst</a:t>
            </a:r>
          </a:p>
          <a:p>
            <a:pPr marL="0" indent="0">
              <a:buNone/>
            </a:pPr>
            <a:endParaRPr lang="hr-HR" sz="1600" dirty="0">
              <a:latin typeface="Brush Script MT" panose="03060802040406070304" pitchFamily="66" charset="0"/>
            </a:endParaRPr>
          </a:p>
          <a:p>
            <a:r>
              <a:rPr lang="hr-HR" dirty="0">
                <a:latin typeface="+mj-lt"/>
              </a:rPr>
              <a:t>Koristite veličinu slova naslova </a:t>
            </a:r>
            <a:r>
              <a:rPr lang="hr-HR" b="1" dirty="0">
                <a:latin typeface="+mj-lt"/>
              </a:rPr>
              <a:t>40</a:t>
            </a:r>
            <a:r>
              <a:rPr lang="hr-HR" dirty="0">
                <a:latin typeface="+mj-lt"/>
              </a:rPr>
              <a:t>, teksta </a:t>
            </a:r>
            <a:r>
              <a:rPr lang="hr-HR" b="1" dirty="0">
                <a:latin typeface="+mj-lt"/>
              </a:rPr>
              <a:t>28-32</a:t>
            </a:r>
          </a:p>
          <a:p>
            <a:pPr marL="0" indent="0">
              <a:buNone/>
            </a:pPr>
            <a:endParaRPr lang="hr-HR" sz="1800" b="1" dirty="0">
              <a:latin typeface="+mj-lt"/>
            </a:endParaRPr>
          </a:p>
          <a:p>
            <a:r>
              <a:rPr lang="hr-HR" b="1" dirty="0">
                <a:latin typeface="+mj-lt"/>
              </a:rPr>
              <a:t>Podebljajte važne dijelove teksta</a:t>
            </a:r>
          </a:p>
        </p:txBody>
      </p:sp>
    </p:spTree>
    <p:extLst>
      <p:ext uri="{BB962C8B-B14F-4D97-AF65-F5344CB8AC3E}">
        <p14:creationId xmlns:p14="http://schemas.microsoft.com/office/powerpoint/2010/main" val="351772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B7803-FF87-49AF-8B7D-7EF73123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Boja pozadine i teksta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A2A9-CF69-4D6E-BD08-99889833EE64}"/>
              </a:ext>
            </a:extLst>
          </p:cNvPr>
          <p:cNvSpPr>
            <a:spLocks noGrp="1"/>
          </p:cNvSpPr>
          <p:nvPr>
            <p:ph idx="1"/>
          </p:nvPr>
        </p:nvSpPr>
        <p:spPr>
          <a:ln w="12700">
            <a:solidFill>
              <a:srgbClr val="7030A0"/>
            </a:solidFill>
          </a:ln>
        </p:spPr>
        <p:txBody>
          <a:bodyPr/>
          <a:lstStyle/>
          <a:p>
            <a:r>
              <a:rPr lang="hr-HR" sz="3200" dirty="0"/>
              <a:t>Boja teksta mora biti u kontrastu s pozadinom slajda, </a:t>
            </a:r>
            <a:r>
              <a:rPr lang="hr-HR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inače je nečitko</a:t>
            </a:r>
          </a:p>
          <a:p>
            <a:endParaRPr lang="hr-HR" sz="32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hr-HR" sz="3200" dirty="0"/>
              <a:t>Koristite dosljedno jednu boju,</a:t>
            </a:r>
            <a:r>
              <a:rPr lang="hr-HR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r-HR" sz="3200" dirty="0">
                <a:solidFill>
                  <a:srgbClr val="00B050"/>
                </a:solidFill>
              </a:rPr>
              <a:t>šarena slova </a:t>
            </a:r>
            <a:r>
              <a:rPr lang="hr-HR" sz="3200" dirty="0">
                <a:solidFill>
                  <a:srgbClr val="FF0000"/>
                </a:solidFill>
              </a:rPr>
              <a:t>umaraju</a:t>
            </a:r>
            <a:r>
              <a:rPr lang="hr-HR" sz="32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hr-HR" sz="3200" dirty="0">
                <a:solidFill>
                  <a:srgbClr val="0070C0"/>
                </a:solidFill>
              </a:rPr>
              <a:t>publiku</a:t>
            </a:r>
          </a:p>
          <a:p>
            <a:endParaRPr lang="hr-HR" dirty="0">
              <a:solidFill>
                <a:schemeClr val="bg1">
                  <a:lumMod val="85000"/>
                </a:schemeClr>
              </a:solidFill>
            </a:endParaRPr>
          </a:p>
          <a:p>
            <a:endParaRPr lang="hr-HR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001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E2FE-F1B1-48C3-AED2-D8365B33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Slike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08DE4-4333-471D-A919-CB48127B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85" y="2515346"/>
            <a:ext cx="10168128" cy="3694176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hr-HR" dirty="0"/>
              <a:t>Umetnuti fotografije u skladu s tekstom!</a:t>
            </a:r>
          </a:p>
          <a:p>
            <a:endParaRPr lang="hr-HR" dirty="0"/>
          </a:p>
          <a:p>
            <a:r>
              <a:rPr lang="hr-HR" dirty="0"/>
              <a:t>Moraju biti vezane uz temu.</a:t>
            </a:r>
          </a:p>
          <a:p>
            <a:endParaRPr lang="hr-HR" dirty="0"/>
          </a:p>
          <a:p>
            <a:r>
              <a:rPr lang="hr-HR" dirty="0"/>
              <a:t>Upute za preuzimanje fotografija s interneta na poveznici:</a:t>
            </a:r>
          </a:p>
          <a:p>
            <a:pPr marL="0" indent="0">
              <a:buNone/>
            </a:pPr>
            <a:r>
              <a:rPr lang="hr-HR" sz="1900" dirty="0">
                <a:hlinkClick r:id="rId2"/>
              </a:rPr>
              <a:t>https://www.loom.com/share/05ba3eb82bc643858e396a461f084aaa?fbclid=IwAR1Elaz48qtC9XZ16lm3EhT-TMUgRJiwESsBEy5ZQWY0ocYkHtUgK796JpU</a:t>
            </a:r>
            <a:r>
              <a:rPr lang="hr-HR" sz="19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E67F5F-F19B-4E29-B615-CD68FF1C2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759" y="748780"/>
            <a:ext cx="3841102" cy="28808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BCBB03-867B-4EC4-8D84-EC2AD2757F28}"/>
              </a:ext>
            </a:extLst>
          </p:cNvPr>
          <p:cNvSpPr txBox="1"/>
          <p:nvPr/>
        </p:nvSpPr>
        <p:spPr>
          <a:xfrm>
            <a:off x="8070980" y="3629607"/>
            <a:ext cx="3844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hlinkClick r:id="rId4"/>
              </a:rPr>
              <a:t>https://www.slideserve.com/gaetan/naslov-izrada-powerpoint-prezentacija</a:t>
            </a:r>
            <a:r>
              <a:rPr lang="hr-HR" sz="1100" dirty="0"/>
              <a:t> 31.8.2020.</a:t>
            </a:r>
          </a:p>
        </p:txBody>
      </p:sp>
    </p:spTree>
    <p:extLst>
      <p:ext uri="{BB962C8B-B14F-4D97-AF65-F5344CB8AC3E}">
        <p14:creationId xmlns:p14="http://schemas.microsoft.com/office/powerpoint/2010/main" val="363276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F838-B37D-4D08-8EC0-73D40F96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/>
              <a:t>Primjer navođenja knjige i web stranice: </a:t>
            </a:r>
            <a:r>
              <a:rPr lang="hr-HR" sz="4400" dirty="0"/>
              <a:t>LITERATURA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E522A-390D-4F49-8EC0-F2B7D90C3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408" y="2183363"/>
            <a:ext cx="10664890" cy="3988837"/>
          </a:xfrm>
        </p:spPr>
        <p:txBody>
          <a:bodyPr>
            <a:normAutofit/>
          </a:bodyPr>
          <a:lstStyle/>
          <a:p>
            <a:r>
              <a:rPr lang="hr-HR" sz="3000" b="1" dirty="0"/>
              <a:t>Na kraju prezentacije </a:t>
            </a:r>
            <a:r>
              <a:rPr lang="hr-HR" sz="3000" dirty="0"/>
              <a:t>poželjno je navesti odakle ste preuzeli informacije: </a:t>
            </a:r>
            <a:r>
              <a:rPr lang="hr-HR" sz="3000" b="1" dirty="0"/>
              <a:t>popis knjiga, časopisa, web </a:t>
            </a:r>
            <a:r>
              <a:rPr lang="hr-HR" sz="3000" b="1" dirty="0">
                <a:ln w="12700">
                  <a:solidFill>
                    <a:srgbClr val="7030A0"/>
                  </a:solidFill>
                </a:ln>
              </a:rPr>
              <a:t>stranica</a:t>
            </a:r>
          </a:p>
          <a:p>
            <a:pPr marL="0" indent="0">
              <a:buNone/>
            </a:pPr>
            <a:endParaRPr lang="hr-HR" dirty="0">
              <a:ln>
                <a:solidFill>
                  <a:srgbClr val="7030A0"/>
                </a:solidFill>
              </a:ln>
            </a:endParaRPr>
          </a:p>
          <a:p>
            <a:r>
              <a:rPr lang="hr-HR" dirty="0"/>
              <a:t>Šimunović, Dinko. 2007. Alkar. Ex libris. Zagreb.</a:t>
            </a:r>
          </a:p>
          <a:p>
            <a:r>
              <a:rPr lang="hr-HR" dirty="0"/>
              <a:t>Zakon o autorskom pravu i srodnim pravima. 2003. URL: </a:t>
            </a:r>
            <a:r>
              <a:rPr lang="hr-HR" sz="2400" dirty="0">
                <a:hlinkClick r:id="rId2"/>
              </a:rPr>
              <a:t>http://www.zakon.hr/z/106/Zakon-o-autorskom-pravu-i-srodnim-pravima</a:t>
            </a:r>
            <a:r>
              <a:rPr lang="hr-HR" sz="2400" dirty="0"/>
              <a:t>   </a:t>
            </a:r>
            <a:r>
              <a:rPr lang="hr-HR" dirty="0"/>
              <a:t>(pristupljeno 22. travnja 2014.).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285708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_2SEEDS">
      <a:dk1>
        <a:srgbClr val="000000"/>
      </a:dk1>
      <a:lt1>
        <a:srgbClr val="FFFFFF"/>
      </a:lt1>
      <a:dk2>
        <a:srgbClr val="41243C"/>
      </a:dk2>
      <a:lt2>
        <a:srgbClr val="E2E8E3"/>
      </a:lt2>
      <a:accent1>
        <a:srgbClr val="B13B9D"/>
      </a:accent1>
      <a:accent2>
        <a:srgbClr val="A64DC3"/>
      </a:accent2>
      <a:accent3>
        <a:srgbClr val="C34D7D"/>
      </a:accent3>
      <a:accent4>
        <a:srgbClr val="6CB13B"/>
      </a:accent4>
      <a:accent5>
        <a:srgbClr val="48B849"/>
      </a:accent5>
      <a:accent6>
        <a:srgbClr val="3BB16D"/>
      </a:accent6>
      <a:hlink>
        <a:srgbClr val="319542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370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Brush Script MT</vt:lpstr>
      <vt:lpstr>Calibri</vt:lpstr>
      <vt:lpstr>AccentBoxVTI</vt:lpstr>
      <vt:lpstr>Izrada Powerpoint prezentacije</vt:lpstr>
      <vt:lpstr>Upute za izradu prezentacije</vt:lpstr>
      <vt:lpstr>Tekst</vt:lpstr>
      <vt:lpstr>Primjer lošeg slajda</vt:lpstr>
      <vt:lpstr>Izbjegavati kopiranje!</vt:lpstr>
      <vt:lpstr>Font slova</vt:lpstr>
      <vt:lpstr>Boja pozadine i teksta</vt:lpstr>
      <vt:lpstr>Slike </vt:lpstr>
      <vt:lpstr>Primjer navođenja knjige i web stranice: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Izrada Powerpoint prezentacije</dc:title>
  <dc:creator>38597</dc:creator>
  <cp:lastModifiedBy>38597</cp:lastModifiedBy>
  <cp:revision>8</cp:revision>
  <dcterms:created xsi:type="dcterms:W3CDTF">2020-08-31T08:14:28Z</dcterms:created>
  <dcterms:modified xsi:type="dcterms:W3CDTF">2020-08-31T09:27:32Z</dcterms:modified>
</cp:coreProperties>
</file>