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6F38"/>
    <a:srgbClr val="FCD5B5"/>
    <a:srgbClr val="227A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5" d="100"/>
          <a:sy n="15" d="100"/>
        </p:scale>
        <p:origin x="-126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7BD83-53EB-4251-9991-A317F29140F7}" type="doc">
      <dgm:prSet loTypeId="urn:microsoft.com/office/officeart/2005/8/layout/orgChart1" loCatId="hierarchy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hr-HR"/>
        </a:p>
      </dgm:t>
    </dgm:pt>
    <dgm:pt modelId="{28F1AB95-1369-42F8-BE93-67F28DA7DB67}">
      <dgm:prSet phldrT="[Tekst]" custT="1"/>
      <dgm:spPr/>
      <dgm:t>
        <a:bodyPr/>
        <a:lstStyle/>
        <a:p>
          <a:r>
            <a:rPr lang="hr-HR" sz="3400" b="1" dirty="0" err="1"/>
            <a:t>Python</a:t>
          </a:r>
          <a:endParaRPr lang="hr-HR" sz="3400" b="1" dirty="0"/>
        </a:p>
        <a:p>
          <a:r>
            <a:rPr lang="hr-HR" sz="2400" dirty="0"/>
            <a:t>(vrste podataka)</a:t>
          </a:r>
        </a:p>
      </dgm:t>
    </dgm:pt>
    <dgm:pt modelId="{D8C47986-216B-42AE-A218-E1D36DD459EA}" type="parTrans" cxnId="{62FC1CAE-D182-4054-9793-4238000FB655}">
      <dgm:prSet/>
      <dgm:spPr/>
      <dgm:t>
        <a:bodyPr/>
        <a:lstStyle/>
        <a:p>
          <a:endParaRPr lang="hr-HR"/>
        </a:p>
      </dgm:t>
    </dgm:pt>
    <dgm:pt modelId="{9A14A81C-793F-4070-98F5-644DCBCF2937}" type="sibTrans" cxnId="{62FC1CAE-D182-4054-9793-4238000FB655}">
      <dgm:prSet/>
      <dgm:spPr/>
      <dgm:t>
        <a:bodyPr/>
        <a:lstStyle/>
        <a:p>
          <a:endParaRPr lang="hr-HR"/>
        </a:p>
      </dgm:t>
    </dgm:pt>
    <dgm:pt modelId="{1A25CE70-BBFA-4670-A15C-35FAEFD12B31}">
      <dgm:prSet phldrT="[Tekst]"/>
      <dgm:spPr/>
      <dgm:t>
        <a:bodyPr/>
        <a:lstStyle/>
        <a:p>
          <a:r>
            <a:rPr lang="hr-HR" dirty="0"/>
            <a:t>Brojčani </a:t>
          </a:r>
        </a:p>
      </dgm:t>
    </dgm:pt>
    <dgm:pt modelId="{50073640-3EA4-4C35-9BF8-10D4F20BBDE4}" type="parTrans" cxnId="{B996EFCC-1858-4D0D-AD75-84E45CC7E2D7}">
      <dgm:prSet/>
      <dgm:spPr/>
      <dgm:t>
        <a:bodyPr/>
        <a:lstStyle/>
        <a:p>
          <a:endParaRPr lang="hr-HR"/>
        </a:p>
      </dgm:t>
    </dgm:pt>
    <dgm:pt modelId="{C023E0E3-5636-42A2-BBDB-F69631A713C0}" type="sibTrans" cxnId="{B996EFCC-1858-4D0D-AD75-84E45CC7E2D7}">
      <dgm:prSet/>
      <dgm:spPr/>
      <dgm:t>
        <a:bodyPr/>
        <a:lstStyle/>
        <a:p>
          <a:endParaRPr lang="hr-HR"/>
        </a:p>
      </dgm:t>
    </dgm:pt>
    <dgm:pt modelId="{7F25EF76-F7B1-4AF9-AAE2-520005ECC20B}">
      <dgm:prSet phldrT="[Tekst]"/>
      <dgm:spPr/>
      <dgm:t>
        <a:bodyPr/>
        <a:lstStyle/>
        <a:p>
          <a:r>
            <a:rPr lang="hr-HR" dirty="0"/>
            <a:t>Logički </a:t>
          </a:r>
        </a:p>
      </dgm:t>
    </dgm:pt>
    <dgm:pt modelId="{64FB8CB5-3581-4F6D-9989-ABC510B76693}" type="parTrans" cxnId="{75224704-7B29-4D61-82E9-7D247B03D843}">
      <dgm:prSet/>
      <dgm:spPr/>
      <dgm:t>
        <a:bodyPr/>
        <a:lstStyle/>
        <a:p>
          <a:endParaRPr lang="hr-HR"/>
        </a:p>
      </dgm:t>
    </dgm:pt>
    <dgm:pt modelId="{CD4E51DF-5868-424B-9C07-10113851B4C2}" type="sibTrans" cxnId="{75224704-7B29-4D61-82E9-7D247B03D843}">
      <dgm:prSet/>
      <dgm:spPr/>
      <dgm:t>
        <a:bodyPr/>
        <a:lstStyle/>
        <a:p>
          <a:endParaRPr lang="hr-HR"/>
        </a:p>
      </dgm:t>
    </dgm:pt>
    <dgm:pt modelId="{5266E8E6-81A0-4F61-8044-E0241A10672B}">
      <dgm:prSet phldrT="[Tekst]"/>
      <dgm:spPr/>
      <dgm:t>
        <a:bodyPr/>
        <a:lstStyle/>
        <a:p>
          <a:r>
            <a:rPr lang="hr-HR" dirty="0"/>
            <a:t>Znakovni niz</a:t>
          </a:r>
        </a:p>
      </dgm:t>
    </dgm:pt>
    <dgm:pt modelId="{183D4C01-75EA-4F7F-B7E3-A6308BE79E1E}" type="parTrans" cxnId="{85E8A7AD-72E4-4399-9361-9C1D183F5206}">
      <dgm:prSet/>
      <dgm:spPr/>
      <dgm:t>
        <a:bodyPr/>
        <a:lstStyle/>
        <a:p>
          <a:endParaRPr lang="hr-HR"/>
        </a:p>
      </dgm:t>
    </dgm:pt>
    <dgm:pt modelId="{BAC2B78C-6743-4BD2-A290-BE09DAA4CBC6}" type="sibTrans" cxnId="{85E8A7AD-72E4-4399-9361-9C1D183F5206}">
      <dgm:prSet/>
      <dgm:spPr/>
      <dgm:t>
        <a:bodyPr/>
        <a:lstStyle/>
        <a:p>
          <a:endParaRPr lang="hr-HR"/>
        </a:p>
      </dgm:t>
    </dgm:pt>
    <dgm:pt modelId="{DBB72E4D-FB62-4BED-BFB2-B9710B5F168C}" type="pres">
      <dgm:prSet presAssocID="{8577BD83-53EB-4251-9991-A317F29140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70A40D9B-26DD-492B-8917-F13FB18443CB}" type="pres">
      <dgm:prSet presAssocID="{28F1AB95-1369-42F8-BE93-67F28DA7DB67}" presName="hierRoot1" presStyleCnt="0">
        <dgm:presLayoutVars>
          <dgm:hierBranch val="init"/>
        </dgm:presLayoutVars>
      </dgm:prSet>
      <dgm:spPr/>
    </dgm:pt>
    <dgm:pt modelId="{863C92A0-7D11-41E2-949B-8D657BE251FF}" type="pres">
      <dgm:prSet presAssocID="{28F1AB95-1369-42F8-BE93-67F28DA7DB67}" presName="rootComposite1" presStyleCnt="0"/>
      <dgm:spPr/>
    </dgm:pt>
    <dgm:pt modelId="{9222A40A-9203-4251-8C77-83D10C7F388D}" type="pres">
      <dgm:prSet presAssocID="{28F1AB95-1369-42F8-BE93-67F28DA7DB67}" presName="rootText1" presStyleLbl="node0" presStyleIdx="0" presStyleCnt="1" custScaleX="14340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9AB162B-4DAF-4A12-B131-16BD937161DA}" type="pres">
      <dgm:prSet presAssocID="{28F1AB95-1369-42F8-BE93-67F28DA7DB67}" presName="rootConnector1" presStyleLbl="node1" presStyleIdx="0" presStyleCnt="0"/>
      <dgm:spPr/>
      <dgm:t>
        <a:bodyPr/>
        <a:lstStyle/>
        <a:p>
          <a:endParaRPr lang="hr-HR"/>
        </a:p>
      </dgm:t>
    </dgm:pt>
    <dgm:pt modelId="{31036F9A-778A-47EA-A0D6-B8D5EA17E420}" type="pres">
      <dgm:prSet presAssocID="{28F1AB95-1369-42F8-BE93-67F28DA7DB67}" presName="hierChild2" presStyleCnt="0"/>
      <dgm:spPr/>
    </dgm:pt>
    <dgm:pt modelId="{9449A5CB-D4B1-4C57-B085-13BC816E16BD}" type="pres">
      <dgm:prSet presAssocID="{50073640-3EA4-4C35-9BF8-10D4F20BBDE4}" presName="Name37" presStyleLbl="parChTrans1D2" presStyleIdx="0" presStyleCnt="3"/>
      <dgm:spPr/>
      <dgm:t>
        <a:bodyPr/>
        <a:lstStyle/>
        <a:p>
          <a:endParaRPr lang="hr-HR"/>
        </a:p>
      </dgm:t>
    </dgm:pt>
    <dgm:pt modelId="{34FC6408-1CA8-4897-8A90-7903357A0A8E}" type="pres">
      <dgm:prSet presAssocID="{1A25CE70-BBFA-4670-A15C-35FAEFD12B31}" presName="hierRoot2" presStyleCnt="0">
        <dgm:presLayoutVars>
          <dgm:hierBranch val="init"/>
        </dgm:presLayoutVars>
      </dgm:prSet>
      <dgm:spPr/>
    </dgm:pt>
    <dgm:pt modelId="{EB86118B-00B0-428F-8427-23C2EB070E07}" type="pres">
      <dgm:prSet presAssocID="{1A25CE70-BBFA-4670-A15C-35FAEFD12B31}" presName="rootComposite" presStyleCnt="0"/>
      <dgm:spPr/>
    </dgm:pt>
    <dgm:pt modelId="{74E5E255-91CC-4626-BEF4-7568602F8A72}" type="pres">
      <dgm:prSet presAssocID="{1A25CE70-BBFA-4670-A15C-35FAEFD12B3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667FB15-A3CB-477A-B6F6-7666B0E9505B}" type="pres">
      <dgm:prSet presAssocID="{1A25CE70-BBFA-4670-A15C-35FAEFD12B31}" presName="rootConnector" presStyleLbl="node2" presStyleIdx="0" presStyleCnt="3"/>
      <dgm:spPr/>
      <dgm:t>
        <a:bodyPr/>
        <a:lstStyle/>
        <a:p>
          <a:endParaRPr lang="hr-HR"/>
        </a:p>
      </dgm:t>
    </dgm:pt>
    <dgm:pt modelId="{0433C366-FE26-486E-9088-478141DDA70D}" type="pres">
      <dgm:prSet presAssocID="{1A25CE70-BBFA-4670-A15C-35FAEFD12B31}" presName="hierChild4" presStyleCnt="0"/>
      <dgm:spPr/>
    </dgm:pt>
    <dgm:pt modelId="{3CB3D767-ACB0-427C-8988-E690638D6837}" type="pres">
      <dgm:prSet presAssocID="{1A25CE70-BBFA-4670-A15C-35FAEFD12B31}" presName="hierChild5" presStyleCnt="0"/>
      <dgm:spPr/>
    </dgm:pt>
    <dgm:pt modelId="{9E02B237-FE5B-485F-BA0A-EA2431B8D7A5}" type="pres">
      <dgm:prSet presAssocID="{64FB8CB5-3581-4F6D-9989-ABC510B76693}" presName="Name37" presStyleLbl="parChTrans1D2" presStyleIdx="1" presStyleCnt="3"/>
      <dgm:spPr/>
      <dgm:t>
        <a:bodyPr/>
        <a:lstStyle/>
        <a:p>
          <a:endParaRPr lang="hr-HR"/>
        </a:p>
      </dgm:t>
    </dgm:pt>
    <dgm:pt modelId="{DAD829CC-07B5-4C3B-97FF-D33D9CCFA81A}" type="pres">
      <dgm:prSet presAssocID="{7F25EF76-F7B1-4AF9-AAE2-520005ECC20B}" presName="hierRoot2" presStyleCnt="0">
        <dgm:presLayoutVars>
          <dgm:hierBranch val="init"/>
        </dgm:presLayoutVars>
      </dgm:prSet>
      <dgm:spPr/>
    </dgm:pt>
    <dgm:pt modelId="{89ACCD9E-ADC1-49B3-9C88-56E6F7E082C6}" type="pres">
      <dgm:prSet presAssocID="{7F25EF76-F7B1-4AF9-AAE2-520005ECC20B}" presName="rootComposite" presStyleCnt="0"/>
      <dgm:spPr/>
    </dgm:pt>
    <dgm:pt modelId="{07442B51-FC79-4434-92AD-65CFBA33A434}" type="pres">
      <dgm:prSet presAssocID="{7F25EF76-F7B1-4AF9-AAE2-520005ECC20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31CFDBA-2B60-45F4-A96F-E962656A574B}" type="pres">
      <dgm:prSet presAssocID="{7F25EF76-F7B1-4AF9-AAE2-520005ECC20B}" presName="rootConnector" presStyleLbl="node2" presStyleIdx="1" presStyleCnt="3"/>
      <dgm:spPr/>
      <dgm:t>
        <a:bodyPr/>
        <a:lstStyle/>
        <a:p>
          <a:endParaRPr lang="hr-HR"/>
        </a:p>
      </dgm:t>
    </dgm:pt>
    <dgm:pt modelId="{E3D1847E-4A50-4EBC-97F4-833506CEC719}" type="pres">
      <dgm:prSet presAssocID="{7F25EF76-F7B1-4AF9-AAE2-520005ECC20B}" presName="hierChild4" presStyleCnt="0"/>
      <dgm:spPr/>
    </dgm:pt>
    <dgm:pt modelId="{0E03316C-9416-4913-A97D-22EB488DA5F1}" type="pres">
      <dgm:prSet presAssocID="{7F25EF76-F7B1-4AF9-AAE2-520005ECC20B}" presName="hierChild5" presStyleCnt="0"/>
      <dgm:spPr/>
    </dgm:pt>
    <dgm:pt modelId="{8FE34E53-F543-40DB-AFAD-E78C7B0A8FEE}" type="pres">
      <dgm:prSet presAssocID="{183D4C01-75EA-4F7F-B7E3-A6308BE79E1E}" presName="Name37" presStyleLbl="parChTrans1D2" presStyleIdx="2" presStyleCnt="3"/>
      <dgm:spPr/>
      <dgm:t>
        <a:bodyPr/>
        <a:lstStyle/>
        <a:p>
          <a:endParaRPr lang="hr-HR"/>
        </a:p>
      </dgm:t>
    </dgm:pt>
    <dgm:pt modelId="{EA161175-A712-4500-A6B2-A221BDA562E5}" type="pres">
      <dgm:prSet presAssocID="{5266E8E6-81A0-4F61-8044-E0241A10672B}" presName="hierRoot2" presStyleCnt="0">
        <dgm:presLayoutVars>
          <dgm:hierBranch val="init"/>
        </dgm:presLayoutVars>
      </dgm:prSet>
      <dgm:spPr/>
    </dgm:pt>
    <dgm:pt modelId="{45DFC2F8-2A45-4926-AD41-311B3D6B0FCB}" type="pres">
      <dgm:prSet presAssocID="{5266E8E6-81A0-4F61-8044-E0241A10672B}" presName="rootComposite" presStyleCnt="0"/>
      <dgm:spPr/>
    </dgm:pt>
    <dgm:pt modelId="{16D5662E-D81C-4B0A-9C42-CC049B64DC3A}" type="pres">
      <dgm:prSet presAssocID="{5266E8E6-81A0-4F61-8044-E0241A10672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D1D038B-900B-4E9E-8F34-1BDACE09A898}" type="pres">
      <dgm:prSet presAssocID="{5266E8E6-81A0-4F61-8044-E0241A10672B}" presName="rootConnector" presStyleLbl="node2" presStyleIdx="2" presStyleCnt="3"/>
      <dgm:spPr/>
      <dgm:t>
        <a:bodyPr/>
        <a:lstStyle/>
        <a:p>
          <a:endParaRPr lang="hr-HR"/>
        </a:p>
      </dgm:t>
    </dgm:pt>
    <dgm:pt modelId="{B05A1635-DA74-425B-A4F3-0ADAF628578B}" type="pres">
      <dgm:prSet presAssocID="{5266E8E6-81A0-4F61-8044-E0241A10672B}" presName="hierChild4" presStyleCnt="0"/>
      <dgm:spPr/>
    </dgm:pt>
    <dgm:pt modelId="{5791DB1D-C20B-4686-AE29-29049AE24DB2}" type="pres">
      <dgm:prSet presAssocID="{5266E8E6-81A0-4F61-8044-E0241A10672B}" presName="hierChild5" presStyleCnt="0"/>
      <dgm:spPr/>
    </dgm:pt>
    <dgm:pt modelId="{099B93B1-49F6-4D50-8456-5E4224BEAD2C}" type="pres">
      <dgm:prSet presAssocID="{28F1AB95-1369-42F8-BE93-67F28DA7DB67}" presName="hierChild3" presStyleCnt="0"/>
      <dgm:spPr/>
    </dgm:pt>
  </dgm:ptLst>
  <dgm:cxnLst>
    <dgm:cxn modelId="{75224704-7B29-4D61-82E9-7D247B03D843}" srcId="{28F1AB95-1369-42F8-BE93-67F28DA7DB67}" destId="{7F25EF76-F7B1-4AF9-AAE2-520005ECC20B}" srcOrd="1" destOrd="0" parTransId="{64FB8CB5-3581-4F6D-9989-ABC510B76693}" sibTransId="{CD4E51DF-5868-424B-9C07-10113851B4C2}"/>
    <dgm:cxn modelId="{62FC1CAE-D182-4054-9793-4238000FB655}" srcId="{8577BD83-53EB-4251-9991-A317F29140F7}" destId="{28F1AB95-1369-42F8-BE93-67F28DA7DB67}" srcOrd="0" destOrd="0" parTransId="{D8C47986-216B-42AE-A218-E1D36DD459EA}" sibTransId="{9A14A81C-793F-4070-98F5-644DCBCF2937}"/>
    <dgm:cxn modelId="{B996EFCC-1858-4D0D-AD75-84E45CC7E2D7}" srcId="{28F1AB95-1369-42F8-BE93-67F28DA7DB67}" destId="{1A25CE70-BBFA-4670-A15C-35FAEFD12B31}" srcOrd="0" destOrd="0" parTransId="{50073640-3EA4-4C35-9BF8-10D4F20BBDE4}" sibTransId="{C023E0E3-5636-42A2-BBDB-F69631A713C0}"/>
    <dgm:cxn modelId="{DE138138-F150-4F7B-9380-5B3C9666EA68}" type="presOf" srcId="{1A25CE70-BBFA-4670-A15C-35FAEFD12B31}" destId="{1667FB15-A3CB-477A-B6F6-7666B0E9505B}" srcOrd="1" destOrd="0" presId="urn:microsoft.com/office/officeart/2005/8/layout/orgChart1"/>
    <dgm:cxn modelId="{6E19A85A-C5FE-4B8C-83BF-6B8B7791D76A}" type="presOf" srcId="{1A25CE70-BBFA-4670-A15C-35FAEFD12B31}" destId="{74E5E255-91CC-4626-BEF4-7568602F8A72}" srcOrd="0" destOrd="0" presId="urn:microsoft.com/office/officeart/2005/8/layout/orgChart1"/>
    <dgm:cxn modelId="{5D23EE7F-7031-431E-A18E-1CC23115D92C}" type="presOf" srcId="{5266E8E6-81A0-4F61-8044-E0241A10672B}" destId="{16D5662E-D81C-4B0A-9C42-CC049B64DC3A}" srcOrd="0" destOrd="0" presId="urn:microsoft.com/office/officeart/2005/8/layout/orgChart1"/>
    <dgm:cxn modelId="{85E8A7AD-72E4-4399-9361-9C1D183F5206}" srcId="{28F1AB95-1369-42F8-BE93-67F28DA7DB67}" destId="{5266E8E6-81A0-4F61-8044-E0241A10672B}" srcOrd="2" destOrd="0" parTransId="{183D4C01-75EA-4F7F-B7E3-A6308BE79E1E}" sibTransId="{BAC2B78C-6743-4BD2-A290-BE09DAA4CBC6}"/>
    <dgm:cxn modelId="{368AF31E-6C57-4493-89F5-920D938BCCC2}" type="presOf" srcId="{7F25EF76-F7B1-4AF9-AAE2-520005ECC20B}" destId="{07442B51-FC79-4434-92AD-65CFBA33A434}" srcOrd="0" destOrd="0" presId="urn:microsoft.com/office/officeart/2005/8/layout/orgChart1"/>
    <dgm:cxn modelId="{EE26B07B-3109-441C-A081-02B5CB5834E1}" type="presOf" srcId="{28F1AB95-1369-42F8-BE93-67F28DA7DB67}" destId="{9222A40A-9203-4251-8C77-83D10C7F388D}" srcOrd="0" destOrd="0" presId="urn:microsoft.com/office/officeart/2005/8/layout/orgChart1"/>
    <dgm:cxn modelId="{F3AE9889-781B-4837-BEE5-356E2BEC7A1C}" type="presOf" srcId="{183D4C01-75EA-4F7F-B7E3-A6308BE79E1E}" destId="{8FE34E53-F543-40DB-AFAD-E78C7B0A8FEE}" srcOrd="0" destOrd="0" presId="urn:microsoft.com/office/officeart/2005/8/layout/orgChart1"/>
    <dgm:cxn modelId="{C6118F5A-08C7-440B-AFF9-939E5C8AE188}" type="presOf" srcId="{50073640-3EA4-4C35-9BF8-10D4F20BBDE4}" destId="{9449A5CB-D4B1-4C57-B085-13BC816E16BD}" srcOrd="0" destOrd="0" presId="urn:microsoft.com/office/officeart/2005/8/layout/orgChart1"/>
    <dgm:cxn modelId="{46AB0C30-8202-47B9-B30C-56650A781B01}" type="presOf" srcId="{64FB8CB5-3581-4F6D-9989-ABC510B76693}" destId="{9E02B237-FE5B-485F-BA0A-EA2431B8D7A5}" srcOrd="0" destOrd="0" presId="urn:microsoft.com/office/officeart/2005/8/layout/orgChart1"/>
    <dgm:cxn modelId="{5C779D84-39BA-4FF8-B802-4D8CEEA8D2B0}" type="presOf" srcId="{28F1AB95-1369-42F8-BE93-67F28DA7DB67}" destId="{49AB162B-4DAF-4A12-B131-16BD937161DA}" srcOrd="1" destOrd="0" presId="urn:microsoft.com/office/officeart/2005/8/layout/orgChart1"/>
    <dgm:cxn modelId="{F6DF0302-8E68-44B6-AD88-B41D84FA760F}" type="presOf" srcId="{8577BD83-53EB-4251-9991-A317F29140F7}" destId="{DBB72E4D-FB62-4BED-BFB2-B9710B5F168C}" srcOrd="0" destOrd="0" presId="urn:microsoft.com/office/officeart/2005/8/layout/orgChart1"/>
    <dgm:cxn modelId="{2F3B144D-7C30-4B80-9981-F834B9ECB00C}" type="presOf" srcId="{5266E8E6-81A0-4F61-8044-E0241A10672B}" destId="{4D1D038B-900B-4E9E-8F34-1BDACE09A898}" srcOrd="1" destOrd="0" presId="urn:microsoft.com/office/officeart/2005/8/layout/orgChart1"/>
    <dgm:cxn modelId="{064D0D39-35B3-40B2-A3EC-7429C88F3868}" type="presOf" srcId="{7F25EF76-F7B1-4AF9-AAE2-520005ECC20B}" destId="{631CFDBA-2B60-45F4-A96F-E962656A574B}" srcOrd="1" destOrd="0" presId="urn:microsoft.com/office/officeart/2005/8/layout/orgChart1"/>
    <dgm:cxn modelId="{E540915F-9B80-4E9C-B22E-B4946586CB66}" type="presParOf" srcId="{DBB72E4D-FB62-4BED-BFB2-B9710B5F168C}" destId="{70A40D9B-26DD-492B-8917-F13FB18443CB}" srcOrd="0" destOrd="0" presId="urn:microsoft.com/office/officeart/2005/8/layout/orgChart1"/>
    <dgm:cxn modelId="{19BDC305-4875-4416-B1D1-802B7DA2A03F}" type="presParOf" srcId="{70A40D9B-26DD-492B-8917-F13FB18443CB}" destId="{863C92A0-7D11-41E2-949B-8D657BE251FF}" srcOrd="0" destOrd="0" presId="urn:microsoft.com/office/officeart/2005/8/layout/orgChart1"/>
    <dgm:cxn modelId="{DC861D29-8A14-4B66-B527-4EF94C1403DA}" type="presParOf" srcId="{863C92A0-7D11-41E2-949B-8D657BE251FF}" destId="{9222A40A-9203-4251-8C77-83D10C7F388D}" srcOrd="0" destOrd="0" presId="urn:microsoft.com/office/officeart/2005/8/layout/orgChart1"/>
    <dgm:cxn modelId="{B40367B6-DA95-437C-95E3-49DB47EBF041}" type="presParOf" srcId="{863C92A0-7D11-41E2-949B-8D657BE251FF}" destId="{49AB162B-4DAF-4A12-B131-16BD937161DA}" srcOrd="1" destOrd="0" presId="urn:microsoft.com/office/officeart/2005/8/layout/orgChart1"/>
    <dgm:cxn modelId="{43C6C4CB-C5B4-46EC-ABE6-17E6EACC89B5}" type="presParOf" srcId="{70A40D9B-26DD-492B-8917-F13FB18443CB}" destId="{31036F9A-778A-47EA-A0D6-B8D5EA17E420}" srcOrd="1" destOrd="0" presId="urn:microsoft.com/office/officeart/2005/8/layout/orgChart1"/>
    <dgm:cxn modelId="{E7CDE77C-1727-4D40-9ADD-624270C337D2}" type="presParOf" srcId="{31036F9A-778A-47EA-A0D6-B8D5EA17E420}" destId="{9449A5CB-D4B1-4C57-B085-13BC816E16BD}" srcOrd="0" destOrd="0" presId="urn:microsoft.com/office/officeart/2005/8/layout/orgChart1"/>
    <dgm:cxn modelId="{ACD0CD43-B171-489D-A401-CCF7FEB91185}" type="presParOf" srcId="{31036F9A-778A-47EA-A0D6-B8D5EA17E420}" destId="{34FC6408-1CA8-4897-8A90-7903357A0A8E}" srcOrd="1" destOrd="0" presId="urn:microsoft.com/office/officeart/2005/8/layout/orgChart1"/>
    <dgm:cxn modelId="{AD61740F-D9D3-4E1C-81BE-38D4A5053DCE}" type="presParOf" srcId="{34FC6408-1CA8-4897-8A90-7903357A0A8E}" destId="{EB86118B-00B0-428F-8427-23C2EB070E07}" srcOrd="0" destOrd="0" presId="urn:microsoft.com/office/officeart/2005/8/layout/orgChart1"/>
    <dgm:cxn modelId="{8E5283B6-36D0-4D84-98EE-295FE3E682F1}" type="presParOf" srcId="{EB86118B-00B0-428F-8427-23C2EB070E07}" destId="{74E5E255-91CC-4626-BEF4-7568602F8A72}" srcOrd="0" destOrd="0" presId="urn:microsoft.com/office/officeart/2005/8/layout/orgChart1"/>
    <dgm:cxn modelId="{31278150-8D72-4CC7-93A8-50584F803E32}" type="presParOf" srcId="{EB86118B-00B0-428F-8427-23C2EB070E07}" destId="{1667FB15-A3CB-477A-B6F6-7666B0E9505B}" srcOrd="1" destOrd="0" presId="urn:microsoft.com/office/officeart/2005/8/layout/orgChart1"/>
    <dgm:cxn modelId="{8EB41694-3279-4261-99A5-1FA34A14A565}" type="presParOf" srcId="{34FC6408-1CA8-4897-8A90-7903357A0A8E}" destId="{0433C366-FE26-486E-9088-478141DDA70D}" srcOrd="1" destOrd="0" presId="urn:microsoft.com/office/officeart/2005/8/layout/orgChart1"/>
    <dgm:cxn modelId="{5AA28B67-0E24-42F0-B929-E0FD70C08C6A}" type="presParOf" srcId="{34FC6408-1CA8-4897-8A90-7903357A0A8E}" destId="{3CB3D767-ACB0-427C-8988-E690638D6837}" srcOrd="2" destOrd="0" presId="urn:microsoft.com/office/officeart/2005/8/layout/orgChart1"/>
    <dgm:cxn modelId="{F3B05893-423F-4D79-B66B-506911CBDD30}" type="presParOf" srcId="{31036F9A-778A-47EA-A0D6-B8D5EA17E420}" destId="{9E02B237-FE5B-485F-BA0A-EA2431B8D7A5}" srcOrd="2" destOrd="0" presId="urn:microsoft.com/office/officeart/2005/8/layout/orgChart1"/>
    <dgm:cxn modelId="{18D2A150-B346-4593-9171-FD8FCB51C82F}" type="presParOf" srcId="{31036F9A-778A-47EA-A0D6-B8D5EA17E420}" destId="{DAD829CC-07B5-4C3B-97FF-D33D9CCFA81A}" srcOrd="3" destOrd="0" presId="urn:microsoft.com/office/officeart/2005/8/layout/orgChart1"/>
    <dgm:cxn modelId="{B7E992BB-2E75-4FC7-BA59-6E34D99DCB20}" type="presParOf" srcId="{DAD829CC-07B5-4C3B-97FF-D33D9CCFA81A}" destId="{89ACCD9E-ADC1-49B3-9C88-56E6F7E082C6}" srcOrd="0" destOrd="0" presId="urn:microsoft.com/office/officeart/2005/8/layout/orgChart1"/>
    <dgm:cxn modelId="{2C31D72F-2804-491A-A915-25C9FBCADB93}" type="presParOf" srcId="{89ACCD9E-ADC1-49B3-9C88-56E6F7E082C6}" destId="{07442B51-FC79-4434-92AD-65CFBA33A434}" srcOrd="0" destOrd="0" presId="urn:microsoft.com/office/officeart/2005/8/layout/orgChart1"/>
    <dgm:cxn modelId="{DD6B082A-C0A2-40CC-81EC-05A14E9EF12D}" type="presParOf" srcId="{89ACCD9E-ADC1-49B3-9C88-56E6F7E082C6}" destId="{631CFDBA-2B60-45F4-A96F-E962656A574B}" srcOrd="1" destOrd="0" presId="urn:microsoft.com/office/officeart/2005/8/layout/orgChart1"/>
    <dgm:cxn modelId="{AADFAB8E-CF06-4B13-84C7-AF0A9FFC821B}" type="presParOf" srcId="{DAD829CC-07B5-4C3B-97FF-D33D9CCFA81A}" destId="{E3D1847E-4A50-4EBC-97F4-833506CEC719}" srcOrd="1" destOrd="0" presId="urn:microsoft.com/office/officeart/2005/8/layout/orgChart1"/>
    <dgm:cxn modelId="{2DB6F9A1-9FF6-4B16-B0D2-F1604EBEFF48}" type="presParOf" srcId="{DAD829CC-07B5-4C3B-97FF-D33D9CCFA81A}" destId="{0E03316C-9416-4913-A97D-22EB488DA5F1}" srcOrd="2" destOrd="0" presId="urn:microsoft.com/office/officeart/2005/8/layout/orgChart1"/>
    <dgm:cxn modelId="{059EEE92-FCFA-48D2-9F85-0F0594675F09}" type="presParOf" srcId="{31036F9A-778A-47EA-A0D6-B8D5EA17E420}" destId="{8FE34E53-F543-40DB-AFAD-E78C7B0A8FEE}" srcOrd="4" destOrd="0" presId="urn:microsoft.com/office/officeart/2005/8/layout/orgChart1"/>
    <dgm:cxn modelId="{82CB2E8C-EB43-4F55-B860-480CAC8F6900}" type="presParOf" srcId="{31036F9A-778A-47EA-A0D6-B8D5EA17E420}" destId="{EA161175-A712-4500-A6B2-A221BDA562E5}" srcOrd="5" destOrd="0" presId="urn:microsoft.com/office/officeart/2005/8/layout/orgChart1"/>
    <dgm:cxn modelId="{1204C812-1B20-43D0-A779-7B51DB5CB685}" type="presParOf" srcId="{EA161175-A712-4500-A6B2-A221BDA562E5}" destId="{45DFC2F8-2A45-4926-AD41-311B3D6B0FCB}" srcOrd="0" destOrd="0" presId="urn:microsoft.com/office/officeart/2005/8/layout/orgChart1"/>
    <dgm:cxn modelId="{878414E4-3BC0-40BD-8822-46EB5BD4845F}" type="presParOf" srcId="{45DFC2F8-2A45-4926-AD41-311B3D6B0FCB}" destId="{16D5662E-D81C-4B0A-9C42-CC049B64DC3A}" srcOrd="0" destOrd="0" presId="urn:microsoft.com/office/officeart/2005/8/layout/orgChart1"/>
    <dgm:cxn modelId="{85520DCA-E9DE-4536-BAAA-ADA3FB9777F6}" type="presParOf" srcId="{45DFC2F8-2A45-4926-AD41-311B3D6B0FCB}" destId="{4D1D038B-900B-4E9E-8F34-1BDACE09A898}" srcOrd="1" destOrd="0" presId="urn:microsoft.com/office/officeart/2005/8/layout/orgChart1"/>
    <dgm:cxn modelId="{0BBB6C0B-48F0-4AD0-A3E5-3BB1745A6C9E}" type="presParOf" srcId="{EA161175-A712-4500-A6B2-A221BDA562E5}" destId="{B05A1635-DA74-425B-A4F3-0ADAF628578B}" srcOrd="1" destOrd="0" presId="urn:microsoft.com/office/officeart/2005/8/layout/orgChart1"/>
    <dgm:cxn modelId="{B75578FB-7688-4171-BC2D-45E27EE26B67}" type="presParOf" srcId="{EA161175-A712-4500-A6B2-A221BDA562E5}" destId="{5791DB1D-C20B-4686-AE29-29049AE24DB2}" srcOrd="2" destOrd="0" presId="urn:microsoft.com/office/officeart/2005/8/layout/orgChart1"/>
    <dgm:cxn modelId="{0E5BF340-F4FA-410C-AB9E-8F7EE7BC575B}" type="presParOf" srcId="{70A40D9B-26DD-492B-8917-F13FB18443CB}" destId="{099B93B1-49F6-4D50-8456-5E4224BEAD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E34E53-F543-40DB-AFAD-E78C7B0A8FEE}">
      <dsp:nvSpPr>
        <dsp:cNvPr id="0" name=""/>
        <dsp:cNvSpPr/>
      </dsp:nvSpPr>
      <dsp:spPr>
        <a:xfrm>
          <a:off x="4114800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2B237-FE5B-485F-BA0A-EA2431B8D7A5}">
      <dsp:nvSpPr>
        <dsp:cNvPr id="0" name=""/>
        <dsp:cNvSpPr/>
      </dsp:nvSpPr>
      <dsp:spPr>
        <a:xfrm>
          <a:off x="4069080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9A5CB-D4B1-4C57-B085-13BC816E16BD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2A40A-9203-4251-8C77-83D10C7F388D}">
      <dsp:nvSpPr>
        <dsp:cNvPr id="0" name=""/>
        <dsp:cNvSpPr/>
      </dsp:nvSpPr>
      <dsp:spPr>
        <a:xfrm>
          <a:off x="2389691" y="807355"/>
          <a:ext cx="3450217" cy="1202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b="1" kern="1200" dirty="0" err="1"/>
            <a:t>Python</a:t>
          </a:r>
          <a:endParaRPr lang="hr-HR" sz="3400" b="1" kern="1200" dirty="0"/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/>
            <a:t>(vrste podataka)</a:t>
          </a:r>
        </a:p>
      </dsp:txBody>
      <dsp:txXfrm>
        <a:off x="2389691" y="807355"/>
        <a:ext cx="3450217" cy="1202996"/>
      </dsp:txXfrm>
    </dsp:sp>
    <dsp:sp modelId="{74E5E255-91CC-4626-BEF4-7568602F8A72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/>
            <a:t>Brojčani </a:t>
          </a:r>
        </a:p>
      </dsp:txBody>
      <dsp:txXfrm>
        <a:off x="552" y="2515610"/>
        <a:ext cx="2405992" cy="1202996"/>
      </dsp:txXfrm>
    </dsp:sp>
    <dsp:sp modelId="{07442B51-FC79-4434-92AD-65CFBA33A434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/>
            <a:t>Logički </a:t>
          </a:r>
        </a:p>
      </dsp:txBody>
      <dsp:txXfrm>
        <a:off x="2911803" y="2515610"/>
        <a:ext cx="2405992" cy="1202996"/>
      </dsp:txXfrm>
    </dsp:sp>
    <dsp:sp modelId="{16D5662E-D81C-4B0A-9C42-CC049B64DC3A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/>
            <a:t>Znakovni niz</a:t>
          </a: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1745" y="339837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6D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a-I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45" y="504461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AFA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379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501" y="235109"/>
            <a:ext cx="10972800" cy="9222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lang="en-US" sz="3600" b="1" kern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a-I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6F38"/>
                </a:solidFill>
              </a:defRPr>
            </a:lvl1pPr>
            <a:lvl2pPr>
              <a:defRPr>
                <a:solidFill>
                  <a:srgbClr val="076F38"/>
                </a:solidFill>
              </a:defRPr>
            </a:lvl2pPr>
            <a:lvl3pPr>
              <a:defRPr>
                <a:solidFill>
                  <a:srgbClr val="076F38"/>
                </a:solidFill>
              </a:defRPr>
            </a:lvl3pPr>
            <a:lvl4pPr>
              <a:defRPr>
                <a:solidFill>
                  <a:srgbClr val="076F38"/>
                </a:solidFill>
              </a:defRPr>
            </a:lvl4pPr>
            <a:lvl5pPr>
              <a:defRPr>
                <a:solidFill>
                  <a:srgbClr val="076F38"/>
                </a:solidFill>
              </a:defRPr>
            </a:lvl5pPr>
          </a:lstStyle>
          <a:p>
            <a:pPr lvl="0"/>
            <a:r>
              <a:rPr lang="ta-IN" dirty="0"/>
              <a:t>Click to edit Master text styles</a:t>
            </a:r>
          </a:p>
          <a:p>
            <a:pPr lvl="1"/>
            <a:r>
              <a:rPr lang="ta-IN" dirty="0"/>
              <a:t>Second level</a:t>
            </a:r>
          </a:p>
          <a:p>
            <a:pPr lvl="2"/>
            <a:r>
              <a:rPr lang="ta-IN" dirty="0"/>
              <a:t>Third level</a:t>
            </a:r>
          </a:p>
          <a:p>
            <a:pPr lvl="3"/>
            <a:r>
              <a:rPr lang="ta-IN" dirty="0"/>
              <a:t>Fourth level</a:t>
            </a:r>
          </a:p>
          <a:p>
            <a:pPr lvl="4"/>
            <a:r>
              <a:rPr lang="ta-IN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909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086395"/>
            <a:ext cx="10990217" cy="45259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ta-IN" sz="3200" kern="1200" dirty="0">
                <a:solidFill>
                  <a:srgbClr val="076F38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9984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8738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8064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12737A0-B90F-4B2F-AD5E-20EFBC9E3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745" y="2293478"/>
            <a:ext cx="10363200" cy="1470025"/>
          </a:xfrm>
        </p:spPr>
        <p:txBody>
          <a:bodyPr anchor="ctr"/>
          <a:lstStyle/>
          <a:p>
            <a:r>
              <a:rPr lang="hr-HR" sz="6600" dirty="0"/>
              <a:t>Tipovi podataka u </a:t>
            </a:r>
            <a:r>
              <a:rPr lang="hr-HR" sz="6600" dirty="0" smtClean="0"/>
              <a:t>Python-u</a:t>
            </a:r>
            <a:endParaRPr lang="hr-HR" sz="6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0E37A45F-9F98-4B0B-B4C9-FB3E62BB4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6145" y="4117510"/>
            <a:ext cx="8534400" cy="1752600"/>
          </a:xfrm>
        </p:spPr>
        <p:txBody>
          <a:bodyPr/>
          <a:lstStyle/>
          <a:p>
            <a:pPr algn="r"/>
            <a:r>
              <a:rPr lang="hr-HR" b="1" dirty="0"/>
              <a:t>Računalno razmišljanje </a:t>
            </a:r>
            <a:r>
              <a:rPr lang="hr-HR" b="1" dirty="0" smtClean="0"/>
              <a:t>i </a:t>
            </a:r>
            <a:r>
              <a:rPr lang="hr-HR" b="1" smtClean="0"/>
              <a:t>programiranje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xmlns="" val="12199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347" y="971549"/>
            <a:ext cx="10909306" cy="1168854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1347" y="2362200"/>
            <a:ext cx="10943166" cy="23876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1348" y="4952440"/>
            <a:ext cx="10909305" cy="1729955"/>
          </a:xfrm>
          <a:prstGeom prst="rect">
            <a:avLst/>
          </a:prstGeom>
        </p:spPr>
      </p:pic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Operatori</a:t>
            </a:r>
          </a:p>
        </p:txBody>
      </p:sp>
    </p:spTree>
    <p:extLst>
      <p:ext uri="{BB962C8B-B14F-4D97-AF65-F5344CB8AC3E}">
        <p14:creationId xmlns:p14="http://schemas.microsoft.com/office/powerpoint/2010/main" xmlns="" val="11269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844" y="1295400"/>
            <a:ext cx="11616313" cy="4724400"/>
          </a:xfrm>
          <a:prstGeom prst="rect">
            <a:avLst/>
          </a:prstGeom>
        </p:spPr>
      </p:pic>
      <p:sp>
        <p:nvSpPr>
          <p:cNvPr id="5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>
                <a:solidFill>
                  <a:srgbClr val="F79646">
                    <a:lumMod val="50000"/>
                  </a:srgbClr>
                </a:solidFill>
              </a:rPr>
              <a:t>Operatori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75206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244501" y="42941"/>
            <a:ext cx="10972800" cy="922260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227A46"/>
                </a:solidFill>
              </a:rPr>
              <a:t>Tipovi podataka u Python-u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90994" y="723900"/>
            <a:ext cx="11947499" cy="61341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r-HR" dirty="0"/>
              <a:t>vrste podataka:	</a:t>
            </a:r>
            <a:r>
              <a:rPr lang="hr-HR" b="1" dirty="0" smtClean="0"/>
              <a:t>brojčani</a:t>
            </a:r>
            <a:r>
              <a:rPr lang="hr-HR" dirty="0" smtClean="0"/>
              <a:t> – cijeli i decimalni brojevi</a:t>
            </a:r>
            <a:br>
              <a:rPr lang="hr-HR" dirty="0" smtClean="0"/>
            </a:br>
            <a:r>
              <a:rPr lang="hr-HR" dirty="0" smtClean="0"/>
              <a:t>							</a:t>
            </a:r>
            <a:r>
              <a:rPr lang="hr-HR" b="1" dirty="0" smtClean="0"/>
              <a:t>logički</a:t>
            </a:r>
            <a:r>
              <a:rPr lang="hr-HR" dirty="0" smtClean="0"/>
              <a:t> (</a:t>
            </a:r>
            <a:r>
              <a:rPr lang="hr-HR" b="1" dirty="0" err="1" smtClean="0"/>
              <a:t>bool</a:t>
            </a:r>
            <a:r>
              <a:rPr lang="hr-HR" dirty="0" smtClean="0"/>
              <a:t>)– True </a:t>
            </a:r>
            <a:r>
              <a:rPr lang="hr-HR" dirty="0"/>
              <a:t>ili </a:t>
            </a:r>
            <a:r>
              <a:rPr lang="hr-HR" dirty="0" smtClean="0"/>
              <a:t>False (za ispitivanje uvjeta)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							</a:t>
            </a:r>
            <a:r>
              <a:rPr lang="hr-HR" b="1" dirty="0" smtClean="0"/>
              <a:t>znakovni </a:t>
            </a:r>
            <a:r>
              <a:rPr lang="hr-HR" b="1" dirty="0"/>
              <a:t>niz </a:t>
            </a:r>
            <a:r>
              <a:rPr lang="hr-HR" dirty="0"/>
              <a:t>– </a:t>
            </a:r>
            <a:r>
              <a:rPr lang="hr-HR" b="1" dirty="0"/>
              <a:t>string</a:t>
            </a:r>
            <a:r>
              <a:rPr lang="hr-HR" dirty="0"/>
              <a:t> </a:t>
            </a:r>
            <a:r>
              <a:rPr lang="hr-HR" dirty="0" smtClean="0"/>
              <a:t>– tekstualne vrijednosti</a:t>
            </a:r>
            <a:endParaRPr lang="hr-HR" dirty="0"/>
          </a:p>
          <a:p>
            <a:pPr>
              <a:spcBef>
                <a:spcPts val="0"/>
              </a:spcBef>
            </a:pPr>
            <a:r>
              <a:rPr lang="hr-HR" dirty="0"/>
              <a:t>Funkcija </a:t>
            </a:r>
            <a:r>
              <a:rPr lang="hr-HR" b="1" dirty="0" err="1"/>
              <a:t>int</a:t>
            </a:r>
            <a:r>
              <a:rPr lang="hr-HR" b="1" dirty="0"/>
              <a:t>() </a:t>
            </a:r>
            <a:r>
              <a:rPr lang="hr-HR" dirty="0"/>
              <a:t>– pretvara decimalni broj u cijeli</a:t>
            </a:r>
          </a:p>
          <a:p>
            <a:pPr>
              <a:spcBef>
                <a:spcPts val="0"/>
              </a:spcBef>
            </a:pPr>
            <a:r>
              <a:rPr lang="hr-HR" dirty="0"/>
              <a:t>Funkcija </a:t>
            </a:r>
            <a:r>
              <a:rPr lang="hr-HR" b="1" dirty="0" err="1"/>
              <a:t>float</a:t>
            </a:r>
            <a:r>
              <a:rPr lang="hr-HR" b="1" dirty="0"/>
              <a:t>() </a:t>
            </a:r>
            <a:r>
              <a:rPr lang="hr-HR" dirty="0"/>
              <a:t>– pretvara cijeli broj u decimalni</a:t>
            </a:r>
          </a:p>
          <a:p>
            <a:pPr>
              <a:spcBef>
                <a:spcPts val="0"/>
              </a:spcBef>
            </a:pPr>
            <a:r>
              <a:rPr lang="hr-HR" b="1" dirty="0"/>
              <a:t>Indeksiranje</a:t>
            </a:r>
            <a:r>
              <a:rPr lang="hr-HR" dirty="0"/>
              <a:t> </a:t>
            </a:r>
            <a:r>
              <a:rPr lang="hr-HR" dirty="0" smtClean="0"/>
              <a:t>- </a:t>
            </a:r>
            <a:r>
              <a:rPr lang="hr-HR" dirty="0"/>
              <a:t>brojčano označavanje položaja znakova unutar znakovnog niza</a:t>
            </a:r>
          </a:p>
          <a:p>
            <a:pPr>
              <a:spcBef>
                <a:spcPts val="0"/>
              </a:spcBef>
            </a:pPr>
            <a:r>
              <a:rPr lang="hr-HR" b="1" dirty="0" smtClean="0"/>
              <a:t>Indeks</a:t>
            </a:r>
            <a:r>
              <a:rPr lang="hr-HR" dirty="0" smtClean="0"/>
              <a:t> - pozicija znaka -  </a:t>
            </a:r>
            <a:r>
              <a:rPr lang="hr-HR" b="1" spc="300" dirty="0"/>
              <a:t>r[</a:t>
            </a:r>
            <a:r>
              <a:rPr lang="hr-HR" b="1" spc="300" dirty="0" err="1"/>
              <a:t>a:b</a:t>
            </a:r>
            <a:r>
              <a:rPr lang="hr-HR" b="1" spc="300" dirty="0" smtClean="0"/>
              <a:t>]</a:t>
            </a:r>
          </a:p>
          <a:p>
            <a:pPr>
              <a:spcBef>
                <a:spcPts val="0"/>
              </a:spcBef>
            </a:pPr>
            <a:r>
              <a:rPr lang="hr-HR" b="1" dirty="0" smtClean="0"/>
              <a:t>Operatori</a:t>
            </a:r>
            <a:r>
              <a:rPr lang="hr-HR" dirty="0"/>
              <a:t>:</a:t>
            </a:r>
            <a:r>
              <a:rPr lang="hr-HR" dirty="0" smtClean="0"/>
              <a:t>	</a:t>
            </a:r>
            <a:br>
              <a:rPr lang="hr-HR" dirty="0" smtClean="0"/>
            </a:br>
            <a:r>
              <a:rPr lang="hr-HR" dirty="0" smtClean="0"/>
              <a:t>			</a:t>
            </a:r>
            <a:r>
              <a:rPr lang="hr-HR" b="1" dirty="0" smtClean="0"/>
              <a:t>+</a:t>
            </a:r>
            <a:r>
              <a:rPr lang="hr-HR" dirty="0" smtClean="0"/>
              <a:t> - nadovezivanje nizova</a:t>
            </a:r>
            <a:br>
              <a:rPr lang="hr-HR" dirty="0" smtClean="0"/>
            </a:br>
            <a:r>
              <a:rPr lang="hr-HR" dirty="0" smtClean="0"/>
              <a:t>			</a:t>
            </a:r>
            <a:r>
              <a:rPr lang="hr-HR" b="1" dirty="0" smtClean="0"/>
              <a:t>*</a:t>
            </a:r>
            <a:r>
              <a:rPr lang="hr-HR" dirty="0" smtClean="0"/>
              <a:t> - </a:t>
            </a:r>
            <a:r>
              <a:rPr lang="hr-HR" dirty="0" err="1" smtClean="0"/>
              <a:t>uvišestručenje</a:t>
            </a:r>
            <a:r>
              <a:rPr lang="hr-HR" dirty="0" smtClean="0"/>
              <a:t> nizova</a:t>
            </a:r>
            <a:br>
              <a:rPr lang="hr-HR" dirty="0" smtClean="0"/>
            </a:br>
            <a:r>
              <a:rPr lang="hr-HR" dirty="0" smtClean="0"/>
              <a:t>			</a:t>
            </a:r>
            <a:r>
              <a:rPr lang="hr-HR" b="1" dirty="0" err="1" smtClean="0"/>
              <a:t>in</a:t>
            </a:r>
            <a:r>
              <a:rPr lang="hr-HR" b="1" dirty="0" smtClean="0"/>
              <a:t> </a:t>
            </a:r>
            <a:r>
              <a:rPr lang="hr-HR" dirty="0" smtClean="0"/>
              <a:t>-</a:t>
            </a:r>
            <a:r>
              <a:rPr lang="hr-HR" b="1" dirty="0" smtClean="0"/>
              <a:t> </a:t>
            </a:r>
            <a:r>
              <a:rPr lang="hr-HR" dirty="0" smtClean="0"/>
              <a:t>vraća vrijednost True ako je prvi niz sadržan u drugom</a:t>
            </a:r>
            <a:endParaRPr lang="hr-HR" dirty="0"/>
          </a:p>
          <a:p>
            <a:pPr>
              <a:spcBef>
                <a:spcPts val="0"/>
              </a:spcBef>
            </a:pPr>
            <a:endParaRPr lang="hr-HR" dirty="0" smtClean="0"/>
          </a:p>
          <a:p>
            <a:pPr>
              <a:spcBef>
                <a:spcPts val="0"/>
              </a:spcBef>
            </a:pP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 cstate="print"/>
          <a:srcRect r="4227"/>
          <a:stretch/>
        </p:blipFill>
        <p:spPr>
          <a:xfrm>
            <a:off x="6064744" y="3790950"/>
            <a:ext cx="6038354" cy="94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30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04D808D-CD6D-48A5-8636-D1766D8B6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 podataka u </a:t>
            </a:r>
            <a:r>
              <a:rPr lang="hr-HR" dirty="0" err="1"/>
              <a:t>Python</a:t>
            </a:r>
            <a:r>
              <a:rPr lang="hr-HR" dirty="0"/>
              <a:t>-u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xmlns="" id="{7534C9CC-147F-4B86-AD4D-D6402C1078D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13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B3FA4A5-85FF-4CB6-8E30-B0E98FAF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Brojčani tip podataka</a:t>
            </a:r>
          </a:p>
        </p:txBody>
      </p:sp>
      <p:sp>
        <p:nvSpPr>
          <p:cNvPr id="4" name="Strelica: prema dolje 3">
            <a:extLst>
              <a:ext uri="{FF2B5EF4-FFF2-40B4-BE49-F238E27FC236}">
                <a16:creationId xmlns:a16="http://schemas.microsoft.com/office/drawing/2014/main" xmlns="" id="{60E19833-8ABC-4647-93B8-3ADBF44B8653}"/>
              </a:ext>
            </a:extLst>
          </p:cNvPr>
          <p:cNvSpPr/>
          <p:nvPr/>
        </p:nvSpPr>
        <p:spPr>
          <a:xfrm rot="1273405">
            <a:off x="5165354" y="329857"/>
            <a:ext cx="942680" cy="773217"/>
          </a:xfrm>
          <a:prstGeom prst="downArrow">
            <a:avLst/>
          </a:prstGeom>
          <a:solidFill>
            <a:srgbClr val="076F3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Strelica: prema dolje 4">
            <a:extLst>
              <a:ext uri="{FF2B5EF4-FFF2-40B4-BE49-F238E27FC236}">
                <a16:creationId xmlns:a16="http://schemas.microsoft.com/office/drawing/2014/main" xmlns="" id="{2DBECF2D-1768-4966-92A3-675E28697C41}"/>
              </a:ext>
            </a:extLst>
          </p:cNvPr>
          <p:cNvSpPr/>
          <p:nvPr/>
        </p:nvSpPr>
        <p:spPr>
          <a:xfrm rot="19990778">
            <a:off x="7992285" y="193583"/>
            <a:ext cx="942680" cy="793817"/>
          </a:xfrm>
          <a:prstGeom prst="downArrow">
            <a:avLst/>
          </a:prstGeom>
          <a:solidFill>
            <a:srgbClr val="076F3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D1D051CC-81B6-4272-8782-09E5FA609441}"/>
              </a:ext>
            </a:extLst>
          </p:cNvPr>
          <p:cNvSpPr txBox="1"/>
          <p:nvPr/>
        </p:nvSpPr>
        <p:spPr>
          <a:xfrm>
            <a:off x="4316097" y="1120446"/>
            <a:ext cx="2479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2800" b="1" dirty="0">
                <a:solidFill>
                  <a:srgbClr val="076F38"/>
                </a:solidFill>
                <a:latin typeface="Calibri"/>
              </a:rPr>
              <a:t>CIJELI BROJEVI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xmlns="" id="{5C0278FA-AB46-456B-968E-D1C8EB8EC70F}"/>
              </a:ext>
            </a:extLst>
          </p:cNvPr>
          <p:cNvSpPr txBox="1"/>
          <p:nvPr/>
        </p:nvSpPr>
        <p:spPr>
          <a:xfrm>
            <a:off x="7782459" y="1120446"/>
            <a:ext cx="343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2800" b="1" dirty="0">
                <a:solidFill>
                  <a:srgbClr val="076F38"/>
                </a:solidFill>
                <a:latin typeface="Calibri"/>
              </a:rPr>
              <a:t>DECIMALNI BROJEVI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xmlns="" id="{EADA908A-D688-4DB2-AD33-D95ACBFDD93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9422" y="1691256"/>
            <a:ext cx="2027578" cy="2036837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xmlns="" id="{CA7950E4-F499-4CE8-8CAA-F753B387A2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84024" y="1691256"/>
            <a:ext cx="2335573" cy="2036837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xmlns="" id="{14859E46-1C35-4544-B30D-D51386C4FB9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3280" y="4156625"/>
            <a:ext cx="3126351" cy="2186867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sp>
        <p:nvSpPr>
          <p:cNvPr id="11" name="TekstniOkvir 10">
            <a:extLst>
              <a:ext uri="{FF2B5EF4-FFF2-40B4-BE49-F238E27FC236}">
                <a16:creationId xmlns:a16="http://schemas.microsoft.com/office/drawing/2014/main" xmlns="" id="{9EF503ED-6979-4DF3-A195-BDDF39271A01}"/>
              </a:ext>
            </a:extLst>
          </p:cNvPr>
          <p:cNvSpPr txBox="1"/>
          <p:nvPr/>
        </p:nvSpPr>
        <p:spPr>
          <a:xfrm>
            <a:off x="3827020" y="3989371"/>
            <a:ext cx="6688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3600" dirty="0">
                <a:solidFill>
                  <a:srgbClr val="076F38"/>
                </a:solidFill>
                <a:latin typeface="Calibri"/>
              </a:rPr>
              <a:t>Funkcija </a:t>
            </a:r>
            <a:r>
              <a:rPr lang="hr-HR" sz="3600" b="1" dirty="0" err="1">
                <a:solidFill>
                  <a:srgbClr val="076F38"/>
                </a:solidFill>
                <a:latin typeface="Calibri"/>
              </a:rPr>
              <a:t>int</a:t>
            </a:r>
            <a:r>
              <a:rPr lang="hr-HR" sz="3600" b="1" dirty="0">
                <a:solidFill>
                  <a:srgbClr val="076F38"/>
                </a:solidFill>
                <a:latin typeface="Calibri"/>
              </a:rPr>
              <a:t>() </a:t>
            </a:r>
            <a:r>
              <a:rPr lang="hr-HR" sz="3600" dirty="0">
                <a:solidFill>
                  <a:srgbClr val="076F38"/>
                </a:solidFill>
                <a:latin typeface="Calibri"/>
              </a:rPr>
              <a:t>– pretvara decimalni broj u cijeli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xmlns="" id="{95B10D70-C872-4591-A059-540C7C4B8DD4}"/>
              </a:ext>
            </a:extLst>
          </p:cNvPr>
          <p:cNvSpPr txBox="1"/>
          <p:nvPr/>
        </p:nvSpPr>
        <p:spPr>
          <a:xfrm>
            <a:off x="3809739" y="5272982"/>
            <a:ext cx="6714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3600" dirty="0">
                <a:solidFill>
                  <a:srgbClr val="076F38"/>
                </a:solidFill>
                <a:latin typeface="Calibri"/>
              </a:rPr>
              <a:t>Funkcija </a:t>
            </a:r>
            <a:r>
              <a:rPr lang="hr-HR" sz="3600" b="1" dirty="0" err="1">
                <a:solidFill>
                  <a:srgbClr val="076F38"/>
                </a:solidFill>
                <a:latin typeface="Calibri"/>
              </a:rPr>
              <a:t>float</a:t>
            </a:r>
            <a:r>
              <a:rPr lang="hr-HR" sz="3600" b="1" dirty="0">
                <a:solidFill>
                  <a:srgbClr val="076F38"/>
                </a:solidFill>
                <a:latin typeface="Calibri"/>
              </a:rPr>
              <a:t>() </a:t>
            </a:r>
            <a:r>
              <a:rPr lang="hr-HR" sz="3600" dirty="0">
                <a:solidFill>
                  <a:srgbClr val="076F38"/>
                </a:solidFill>
                <a:latin typeface="Calibri"/>
              </a:rPr>
              <a:t>– pretvara cijeli broj u decimalni</a:t>
            </a:r>
          </a:p>
        </p:txBody>
      </p:sp>
    </p:spTree>
    <p:extLst>
      <p:ext uri="{BB962C8B-B14F-4D97-AF65-F5344CB8AC3E}">
        <p14:creationId xmlns:p14="http://schemas.microsoft.com/office/powerpoint/2010/main" xmlns="" val="24410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56C99DC-39A5-4EAB-8222-4620A963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Logički tip </a:t>
            </a:r>
            <a:r>
              <a:rPr lang="hr-HR" sz="4000" dirty="0" smtClean="0"/>
              <a:t>podataka (</a:t>
            </a:r>
            <a:r>
              <a:rPr lang="hr-HR" sz="4000" dirty="0" err="1" smtClean="0"/>
              <a:t>bool</a:t>
            </a:r>
            <a:r>
              <a:rPr lang="hr-HR" sz="4000" dirty="0" smtClean="0"/>
              <a:t>)</a:t>
            </a:r>
            <a:endParaRPr lang="hr-HR" sz="4000" dirty="0"/>
          </a:p>
        </p:txBody>
      </p:sp>
      <p:sp>
        <p:nvSpPr>
          <p:cNvPr id="4" name="Strelica: prema dolje 3">
            <a:extLst>
              <a:ext uri="{FF2B5EF4-FFF2-40B4-BE49-F238E27FC236}">
                <a16:creationId xmlns:a16="http://schemas.microsoft.com/office/drawing/2014/main" xmlns="" id="{8A88EFC8-8FA1-4086-912E-A6C270343E6D}"/>
              </a:ext>
            </a:extLst>
          </p:cNvPr>
          <p:cNvSpPr/>
          <p:nvPr/>
        </p:nvSpPr>
        <p:spPr>
          <a:xfrm rot="1837083">
            <a:off x="3344667" y="1671696"/>
            <a:ext cx="942680" cy="1159497"/>
          </a:xfrm>
          <a:prstGeom prst="downArrow">
            <a:avLst/>
          </a:prstGeom>
          <a:solidFill>
            <a:srgbClr val="076F3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Strelica: prema dolje 4">
            <a:extLst>
              <a:ext uri="{FF2B5EF4-FFF2-40B4-BE49-F238E27FC236}">
                <a16:creationId xmlns:a16="http://schemas.microsoft.com/office/drawing/2014/main" xmlns="" id="{F18C8E81-9268-4695-AC87-D348EBE18615}"/>
              </a:ext>
            </a:extLst>
          </p:cNvPr>
          <p:cNvSpPr/>
          <p:nvPr/>
        </p:nvSpPr>
        <p:spPr>
          <a:xfrm rot="19167157">
            <a:off x="6322371" y="1635063"/>
            <a:ext cx="942680" cy="1159497"/>
          </a:xfrm>
          <a:prstGeom prst="downArrow">
            <a:avLst/>
          </a:prstGeom>
          <a:solidFill>
            <a:srgbClr val="076F3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05561EBC-298C-4ABA-82A4-6697DAB129A1}"/>
              </a:ext>
            </a:extLst>
          </p:cNvPr>
          <p:cNvSpPr txBox="1"/>
          <p:nvPr/>
        </p:nvSpPr>
        <p:spPr>
          <a:xfrm>
            <a:off x="2956991" y="2990423"/>
            <a:ext cx="14894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4000" b="1" dirty="0">
                <a:solidFill>
                  <a:srgbClr val="076F38"/>
                </a:solidFill>
                <a:latin typeface="Calibri"/>
              </a:rPr>
              <a:t>True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xmlns="" id="{FE6BB228-528F-43E6-AC13-A84DE1568BAB}"/>
              </a:ext>
            </a:extLst>
          </p:cNvPr>
          <p:cNvSpPr txBox="1"/>
          <p:nvPr/>
        </p:nvSpPr>
        <p:spPr>
          <a:xfrm>
            <a:off x="6952487" y="2961750"/>
            <a:ext cx="14894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4000" b="1" dirty="0">
                <a:solidFill>
                  <a:srgbClr val="076F38"/>
                </a:solidFill>
                <a:latin typeface="Calibri"/>
              </a:rPr>
              <a:t>False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xmlns="" id="{9221084A-9883-4D94-A992-5A97EF673D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7786" y="3849489"/>
            <a:ext cx="4083003" cy="1979295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xmlns="" id="{01265B82-3229-4D7B-A43D-7516CAEC05A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856" y="3838179"/>
            <a:ext cx="3675834" cy="2001916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</p:spTree>
    <p:extLst>
      <p:ext uri="{BB962C8B-B14F-4D97-AF65-F5344CB8AC3E}">
        <p14:creationId xmlns:p14="http://schemas.microsoft.com/office/powerpoint/2010/main" xmlns="" val="775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8128D6F-73BF-411A-B29D-19B0C216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Znakovni niz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7CEF4E2-165B-45D5-A8F2-F358F6B76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68" y="1157369"/>
            <a:ext cx="9570432" cy="5510131"/>
          </a:xfrm>
        </p:spPr>
        <p:txBody>
          <a:bodyPr/>
          <a:lstStyle/>
          <a:p>
            <a:r>
              <a:rPr lang="hr-HR" sz="3600" b="1" dirty="0"/>
              <a:t>Znakovni niz – string </a:t>
            </a:r>
            <a:r>
              <a:rPr lang="hr-HR" sz="3600" dirty="0"/>
              <a:t>– osnovni je tip podataka za pohranjivanje tekstualnih </a:t>
            </a:r>
            <a:r>
              <a:rPr lang="hr-HR" sz="3600" dirty="0" smtClean="0"/>
              <a:t>vrijednosti</a:t>
            </a:r>
          </a:p>
          <a:p>
            <a:endParaRPr lang="hr-HR" sz="3600" dirty="0"/>
          </a:p>
          <a:p>
            <a:endParaRPr lang="hr-HR" sz="3600" dirty="0" smtClean="0"/>
          </a:p>
          <a:p>
            <a:endParaRPr lang="hr-HR" sz="3600" dirty="0"/>
          </a:p>
          <a:p>
            <a:endParaRPr lang="hr-HR" sz="3600" dirty="0" smtClean="0"/>
          </a:p>
          <a:p>
            <a:endParaRPr lang="hr-HR" sz="3600" dirty="0"/>
          </a:p>
          <a:p>
            <a:r>
              <a:rPr lang="hr-HR" sz="3600" dirty="0" smtClean="0"/>
              <a:t>Znakovni </a:t>
            </a:r>
            <a:r>
              <a:rPr lang="hr-HR" sz="3600" dirty="0"/>
              <a:t>niz se može i definirati kao </a:t>
            </a:r>
            <a:r>
              <a:rPr lang="hr-HR" sz="3600" b="1" dirty="0"/>
              <a:t>prazan</a:t>
            </a:r>
            <a:r>
              <a:rPr lang="hr-HR" sz="3600" dirty="0"/>
              <a:t> niz</a:t>
            </a:r>
          </a:p>
          <a:p>
            <a:pPr marL="0" indent="0">
              <a:buNone/>
            </a:pPr>
            <a:endParaRPr lang="hr-HR" sz="36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30A983C2-7544-4240-BCD1-30496187BF4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412" y="2620036"/>
            <a:ext cx="3006286" cy="1671989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E7AFA8D3-A21F-40B4-9ACD-4F0E560FEE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41528" y="2620035"/>
            <a:ext cx="3352800" cy="2190750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36362" y="4522787"/>
            <a:ext cx="1924050" cy="1800225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</p:spTree>
    <p:extLst>
      <p:ext uri="{BB962C8B-B14F-4D97-AF65-F5344CB8AC3E}">
        <p14:creationId xmlns:p14="http://schemas.microsoft.com/office/powerpoint/2010/main" xmlns="" val="5792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E78EE10-BA2F-4631-A6DB-A21C3FFC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Indeksiranje znakovnog niza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55DECC4-912E-4728-A4B1-19EBCE2A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01" y="914401"/>
            <a:ext cx="10972800" cy="4525963"/>
          </a:xfrm>
        </p:spPr>
        <p:txBody>
          <a:bodyPr/>
          <a:lstStyle/>
          <a:p>
            <a:r>
              <a:rPr lang="hr-HR" sz="3600" dirty="0" smtClean="0"/>
              <a:t>Indeksiranje = brojčano </a:t>
            </a:r>
            <a:r>
              <a:rPr lang="hr-HR" sz="3600" dirty="0"/>
              <a:t>označavanje položaja znakova unutar znakovnog niza</a:t>
            </a:r>
          </a:p>
          <a:p>
            <a:pPr marL="0" indent="0">
              <a:buNone/>
            </a:pPr>
            <a:endParaRPr lang="hr-HR" sz="3600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xmlns="" id="{0BA7DF1D-F668-4CE6-8402-8B80D48FE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7845460"/>
              </p:ext>
            </p:extLst>
          </p:nvPr>
        </p:nvGraphicFramePr>
        <p:xfrm>
          <a:off x="732600" y="2729116"/>
          <a:ext cx="5334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16916228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86018159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49299532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3188906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44174802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97187092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88397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291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6350531"/>
                  </a:ext>
                </a:extLst>
              </a:tr>
            </a:tbl>
          </a:graphicData>
        </a:graphic>
      </p:graphicFrame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688E9951-D62B-4B88-AB5C-B6530F049853}"/>
              </a:ext>
            </a:extLst>
          </p:cNvPr>
          <p:cNvSpPr txBox="1"/>
          <p:nvPr/>
        </p:nvSpPr>
        <p:spPr>
          <a:xfrm>
            <a:off x="7165085" y="2880977"/>
            <a:ext cx="2740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hr-HR" sz="3600" dirty="0">
                <a:solidFill>
                  <a:srgbClr val="076F38"/>
                </a:solidFill>
                <a:latin typeface="Calibri"/>
              </a:rPr>
              <a:t>Pozicija znaka </a:t>
            </a:r>
            <a:endParaRPr lang="hr-HR" sz="3600" dirty="0" smtClean="0">
              <a:solidFill>
                <a:srgbClr val="076F38"/>
              </a:solidFill>
              <a:latin typeface="Calibri"/>
            </a:endParaRPr>
          </a:p>
          <a:p>
            <a:pPr algn="ctr" defTabSz="457200"/>
            <a:r>
              <a:rPr lang="hr-HR" sz="3600" dirty="0" smtClean="0">
                <a:solidFill>
                  <a:srgbClr val="076F38"/>
                </a:solidFill>
                <a:latin typeface="Calibri"/>
              </a:rPr>
              <a:t>ili </a:t>
            </a:r>
            <a:r>
              <a:rPr lang="hr-HR" sz="3600" b="1" dirty="0">
                <a:solidFill>
                  <a:srgbClr val="076F38"/>
                </a:solidFill>
                <a:latin typeface="Calibri"/>
              </a:rPr>
              <a:t>indeks</a:t>
            </a:r>
          </a:p>
        </p:txBody>
      </p:sp>
      <p:sp>
        <p:nvSpPr>
          <p:cNvPr id="6" name="Strelica: ulijevo 5">
            <a:extLst>
              <a:ext uri="{FF2B5EF4-FFF2-40B4-BE49-F238E27FC236}">
                <a16:creationId xmlns:a16="http://schemas.microsoft.com/office/drawing/2014/main" xmlns="" id="{BC7F5455-1533-4104-8F19-70A3EE28424E}"/>
              </a:ext>
            </a:extLst>
          </p:cNvPr>
          <p:cNvSpPr/>
          <p:nvPr/>
        </p:nvSpPr>
        <p:spPr>
          <a:xfrm>
            <a:off x="6162005" y="3207126"/>
            <a:ext cx="761809" cy="429283"/>
          </a:xfrm>
          <a:prstGeom prst="leftArrow">
            <a:avLst/>
          </a:prstGeom>
          <a:solidFill>
            <a:srgbClr val="076F3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xmlns="" id="{62B89212-6ABB-46D2-AA1F-13E982716B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0243" y="4081306"/>
            <a:ext cx="4229100" cy="2038350"/>
          </a:xfrm>
          <a:prstGeom prst="rect">
            <a:avLst/>
          </a:prstGeom>
          <a:ln w="57150">
            <a:solidFill>
              <a:srgbClr val="076F38"/>
            </a:solidFill>
          </a:ln>
        </p:spPr>
      </p:pic>
      <p:sp>
        <p:nvSpPr>
          <p:cNvPr id="9" name="Strelica: savijeno 8">
            <a:extLst>
              <a:ext uri="{FF2B5EF4-FFF2-40B4-BE49-F238E27FC236}">
                <a16:creationId xmlns:a16="http://schemas.microsoft.com/office/drawing/2014/main" xmlns="" id="{0AF43553-40B2-4D28-A51A-3B83E257FE13}"/>
              </a:ext>
            </a:extLst>
          </p:cNvPr>
          <p:cNvSpPr/>
          <p:nvPr/>
        </p:nvSpPr>
        <p:spPr>
          <a:xfrm rot="15945986">
            <a:off x="507859" y="4246002"/>
            <a:ext cx="1576071" cy="458448"/>
          </a:xfrm>
          <a:prstGeom prst="bentArrow">
            <a:avLst/>
          </a:prstGeom>
          <a:solidFill>
            <a:srgbClr val="076F3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Strelica: u obliku slova U 12">
            <a:extLst>
              <a:ext uri="{FF2B5EF4-FFF2-40B4-BE49-F238E27FC236}">
                <a16:creationId xmlns:a16="http://schemas.microsoft.com/office/drawing/2014/main" xmlns="" id="{9065278C-31AC-4FD8-8FD0-D25C864D6842}"/>
              </a:ext>
            </a:extLst>
          </p:cNvPr>
          <p:cNvSpPr/>
          <p:nvPr/>
        </p:nvSpPr>
        <p:spPr>
          <a:xfrm rot="7501329" flipH="1">
            <a:off x="3154034" y="4573831"/>
            <a:ext cx="2838078" cy="485019"/>
          </a:xfrm>
          <a:prstGeom prst="uturnArrow">
            <a:avLst>
              <a:gd name="adj1" fmla="val 25000"/>
              <a:gd name="adj2" fmla="val 24688"/>
              <a:gd name="adj3" fmla="val 33088"/>
              <a:gd name="adj4" fmla="val 43750"/>
              <a:gd name="adj5" fmla="val 100000"/>
            </a:avLst>
          </a:prstGeom>
          <a:solidFill>
            <a:srgbClr val="076F3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4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86FC17D-5A07-486E-9B81-D6576351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Isječak znakovnog niza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00A01926-3077-4F67-BD3C-68CFE1738EC1}"/>
              </a:ext>
            </a:extLst>
          </p:cNvPr>
          <p:cNvSpPr txBox="1"/>
          <p:nvPr/>
        </p:nvSpPr>
        <p:spPr>
          <a:xfrm>
            <a:off x="4681979" y="1404595"/>
            <a:ext cx="2177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4400" b="1" spc="300" dirty="0">
                <a:solidFill>
                  <a:srgbClr val="076F38"/>
                </a:solidFill>
                <a:latin typeface="Calibri"/>
              </a:rPr>
              <a:t>r[</a:t>
            </a:r>
            <a:r>
              <a:rPr lang="hr-HR" sz="4400" b="1" spc="300" dirty="0" err="1">
                <a:solidFill>
                  <a:srgbClr val="076F38"/>
                </a:solidFill>
                <a:latin typeface="Calibri"/>
              </a:rPr>
              <a:t>a:b</a:t>
            </a:r>
            <a:r>
              <a:rPr lang="hr-HR" sz="4400" b="1" spc="300" dirty="0">
                <a:solidFill>
                  <a:srgbClr val="076F38"/>
                </a:solidFill>
                <a:latin typeface="Calibri"/>
              </a:rPr>
              <a:t>]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F37E3911-F84F-4E19-9E4E-C9C7DD71B182}"/>
              </a:ext>
            </a:extLst>
          </p:cNvPr>
          <p:cNvSpPr txBox="1"/>
          <p:nvPr/>
        </p:nvSpPr>
        <p:spPr>
          <a:xfrm>
            <a:off x="2146170" y="2396617"/>
            <a:ext cx="3186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3200" b="1" dirty="0">
                <a:solidFill>
                  <a:srgbClr val="006D33"/>
                </a:solidFill>
                <a:latin typeface="Calibri"/>
              </a:rPr>
              <a:t>indeks početnog znaka isječka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xmlns="" id="{79B0B03F-1561-4F39-97FE-C4D7D97EDE40}"/>
              </a:ext>
            </a:extLst>
          </p:cNvPr>
          <p:cNvSpPr txBox="1"/>
          <p:nvPr/>
        </p:nvSpPr>
        <p:spPr>
          <a:xfrm>
            <a:off x="6708743" y="2194064"/>
            <a:ext cx="31862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r-HR" sz="3200" b="1" dirty="0">
                <a:solidFill>
                  <a:srgbClr val="006D33"/>
                </a:solidFill>
                <a:latin typeface="Calibri"/>
              </a:rPr>
              <a:t>indeks posljednjeg znaka isječka</a:t>
            </a:r>
          </a:p>
        </p:txBody>
      </p:sp>
      <p:cxnSp>
        <p:nvCxnSpPr>
          <p:cNvPr id="11" name="Ravni poveznik sa strelicom 10">
            <a:extLst>
              <a:ext uri="{FF2B5EF4-FFF2-40B4-BE49-F238E27FC236}">
                <a16:creationId xmlns:a16="http://schemas.microsoft.com/office/drawing/2014/main" xmlns="" id="{B4D16A86-4D95-40B5-BFB1-61E6D7437D66}"/>
              </a:ext>
            </a:extLst>
          </p:cNvPr>
          <p:cNvCxnSpPr/>
          <p:nvPr/>
        </p:nvCxnSpPr>
        <p:spPr>
          <a:xfrm flipV="1">
            <a:off x="5096759" y="2174036"/>
            <a:ext cx="311084" cy="493751"/>
          </a:xfrm>
          <a:prstGeom prst="straightConnector1">
            <a:avLst/>
          </a:prstGeom>
          <a:ln>
            <a:solidFill>
              <a:srgbClr val="076F38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Ravni poveznik sa strelicom 11">
            <a:extLst>
              <a:ext uri="{FF2B5EF4-FFF2-40B4-BE49-F238E27FC236}">
                <a16:creationId xmlns:a16="http://schemas.microsoft.com/office/drawing/2014/main" xmlns="" id="{1D07A2B4-9FF9-4B29-A0D0-DC6162027F81}"/>
              </a:ext>
            </a:extLst>
          </p:cNvPr>
          <p:cNvCxnSpPr>
            <a:cxnSpLocks/>
          </p:cNvCxnSpPr>
          <p:nvPr/>
        </p:nvCxnSpPr>
        <p:spPr>
          <a:xfrm flipH="1" flipV="1">
            <a:off x="5982879" y="2111332"/>
            <a:ext cx="652021" cy="493750"/>
          </a:xfrm>
          <a:prstGeom prst="straightConnector1">
            <a:avLst/>
          </a:prstGeom>
          <a:ln>
            <a:solidFill>
              <a:srgbClr val="076F38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4" name="Slika 13">
            <a:extLst>
              <a:ext uri="{FF2B5EF4-FFF2-40B4-BE49-F238E27FC236}">
                <a16:creationId xmlns:a16="http://schemas.microsoft.com/office/drawing/2014/main" xmlns="" id="{56F43B01-9143-4657-A70D-685669C3FE1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35"/>
          <a:stretch/>
        </p:blipFill>
        <p:spPr>
          <a:xfrm>
            <a:off x="1619644" y="3735568"/>
            <a:ext cx="4799564" cy="1526983"/>
          </a:xfrm>
          <a:prstGeom prst="rect">
            <a:avLst/>
          </a:prstGeom>
          <a:ln w="38100">
            <a:solidFill>
              <a:srgbClr val="006D33"/>
            </a:solidFill>
          </a:ln>
        </p:spPr>
      </p:pic>
      <p:graphicFrame>
        <p:nvGraphicFramePr>
          <p:cNvPr id="15" name="Tablica 14">
            <a:extLst>
              <a:ext uri="{FF2B5EF4-FFF2-40B4-BE49-F238E27FC236}">
                <a16:creationId xmlns:a16="http://schemas.microsoft.com/office/drawing/2014/main" xmlns="" id="{D246E3F8-0AA6-4A79-82ED-82D8A7E76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8256290"/>
              </p:ext>
            </p:extLst>
          </p:nvPr>
        </p:nvGraphicFramePr>
        <p:xfrm>
          <a:off x="5278220" y="5325256"/>
          <a:ext cx="5939080" cy="1041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8440">
                  <a:extLst>
                    <a:ext uri="{9D8B030D-6E8A-4147-A177-3AD203B41FA5}">
                      <a16:colId xmlns:a16="http://schemas.microsoft.com/office/drawing/2014/main" xmlns="" val="2236951654"/>
                    </a:ext>
                  </a:extLst>
                </a:gridCol>
                <a:gridCol w="848440">
                  <a:extLst>
                    <a:ext uri="{9D8B030D-6E8A-4147-A177-3AD203B41FA5}">
                      <a16:colId xmlns:a16="http://schemas.microsoft.com/office/drawing/2014/main" xmlns="" val="2731674285"/>
                    </a:ext>
                  </a:extLst>
                </a:gridCol>
                <a:gridCol w="848440">
                  <a:extLst>
                    <a:ext uri="{9D8B030D-6E8A-4147-A177-3AD203B41FA5}">
                      <a16:colId xmlns:a16="http://schemas.microsoft.com/office/drawing/2014/main" xmlns="" val="1739151846"/>
                    </a:ext>
                  </a:extLst>
                </a:gridCol>
                <a:gridCol w="848440">
                  <a:extLst>
                    <a:ext uri="{9D8B030D-6E8A-4147-A177-3AD203B41FA5}">
                      <a16:colId xmlns:a16="http://schemas.microsoft.com/office/drawing/2014/main" xmlns="" val="390126519"/>
                    </a:ext>
                  </a:extLst>
                </a:gridCol>
                <a:gridCol w="848440">
                  <a:extLst>
                    <a:ext uri="{9D8B030D-6E8A-4147-A177-3AD203B41FA5}">
                      <a16:colId xmlns:a16="http://schemas.microsoft.com/office/drawing/2014/main" xmlns="" val="2053464710"/>
                    </a:ext>
                  </a:extLst>
                </a:gridCol>
                <a:gridCol w="848440">
                  <a:extLst>
                    <a:ext uri="{9D8B030D-6E8A-4147-A177-3AD203B41FA5}">
                      <a16:colId xmlns:a16="http://schemas.microsoft.com/office/drawing/2014/main" xmlns="" val="186968162"/>
                    </a:ext>
                  </a:extLst>
                </a:gridCol>
                <a:gridCol w="848440">
                  <a:extLst>
                    <a:ext uri="{9D8B030D-6E8A-4147-A177-3AD203B41FA5}">
                      <a16:colId xmlns:a16="http://schemas.microsoft.com/office/drawing/2014/main" xmlns="" val="1944806983"/>
                    </a:ext>
                  </a:extLst>
                </a:gridCol>
              </a:tblGrid>
              <a:tr h="520705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G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076F38"/>
                          </a:solidFill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3454984"/>
                  </a:ext>
                </a:extLst>
              </a:tr>
              <a:tr h="520705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4015991"/>
                  </a:ext>
                </a:extLst>
              </a:tr>
            </a:tbl>
          </a:graphicData>
        </a:graphic>
      </p:graphicFrame>
      <p:sp>
        <p:nvSpPr>
          <p:cNvPr id="16" name="Strelica: savijeno prema gore 15">
            <a:extLst>
              <a:ext uri="{FF2B5EF4-FFF2-40B4-BE49-F238E27FC236}">
                <a16:creationId xmlns:a16="http://schemas.microsoft.com/office/drawing/2014/main" xmlns="" id="{AE6C1582-8ADB-4290-A5C6-99EF83010271}"/>
              </a:ext>
            </a:extLst>
          </p:cNvPr>
          <p:cNvSpPr/>
          <p:nvPr/>
        </p:nvSpPr>
        <p:spPr>
          <a:xfrm rot="5400000">
            <a:off x="3693946" y="5022168"/>
            <a:ext cx="910001" cy="139076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076F3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r-H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910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EF9D672-5B50-4C52-9EF7-496D880F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Isječak znakovnog niza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xmlns="" id="{104D2CB1-B530-47F4-95CF-3F9268A001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9852" y="1339286"/>
            <a:ext cx="3819525" cy="1676400"/>
          </a:xfrm>
          <a:prstGeom prst="rect">
            <a:avLst/>
          </a:prstGeom>
          <a:ln w="38100">
            <a:solidFill>
              <a:srgbClr val="076F38"/>
            </a:solidFill>
          </a:ln>
        </p:spPr>
      </p:pic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xmlns="" id="{405CAE96-34EC-42E4-AABC-5FAF8B241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9319636"/>
              </p:ext>
            </p:extLst>
          </p:nvPr>
        </p:nvGraphicFramePr>
        <p:xfrm>
          <a:off x="2438662" y="3728235"/>
          <a:ext cx="53340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2369516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73167428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7391518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3901265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5346471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8696816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944806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G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076F38"/>
                          </a:solidFill>
                        </a:rPr>
                        <a:t>M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3454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rgbClr val="A8B9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015991"/>
                  </a:ext>
                </a:extLst>
              </a:tr>
            </a:tbl>
          </a:graphicData>
        </a:graphic>
      </p:graphicFrame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xmlns="" id="{819AEE0D-EDF9-4B73-A013-9244F4FA072F}"/>
              </a:ext>
            </a:extLst>
          </p:cNvPr>
          <p:cNvCxnSpPr/>
          <p:nvPr/>
        </p:nvCxnSpPr>
        <p:spPr>
          <a:xfrm>
            <a:off x="2907646" y="2518660"/>
            <a:ext cx="2281287" cy="1065229"/>
          </a:xfrm>
          <a:prstGeom prst="straightConnector1">
            <a:avLst/>
          </a:prstGeom>
          <a:ln>
            <a:solidFill>
              <a:srgbClr val="076F3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962" y="4902963"/>
            <a:ext cx="9286875" cy="16573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2652" y="6019800"/>
            <a:ext cx="998219" cy="64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593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>
                <a:solidFill>
                  <a:srgbClr val="F79646">
                    <a:lumMod val="50000"/>
                  </a:srgbClr>
                </a:solidFill>
              </a:rPr>
              <a:t>Isječak znakovnog niza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501" y="1752601"/>
            <a:ext cx="10955887" cy="158591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0274" y="3933745"/>
            <a:ext cx="4505325" cy="216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23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164</Words>
  <Application>Microsoft Office PowerPoint</Application>
  <PresentationFormat>Prilagođeno</PresentationFormat>
  <Paragraphs>85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Office Theme</vt:lpstr>
      <vt:lpstr>Tipovi podataka u Python-u</vt:lpstr>
      <vt:lpstr>Vrste podataka u Python-u</vt:lpstr>
      <vt:lpstr>Brojčani tip podataka</vt:lpstr>
      <vt:lpstr>Logički tip podataka (bool)</vt:lpstr>
      <vt:lpstr>Znakovni niz</vt:lpstr>
      <vt:lpstr>Indeksiranje znakovnog niza</vt:lpstr>
      <vt:lpstr>Isječak znakovnog niza</vt:lpstr>
      <vt:lpstr>Isječak znakovnog niza</vt:lpstr>
      <vt:lpstr>Isječak znakovnog niza</vt:lpstr>
      <vt:lpstr>Operatori</vt:lpstr>
      <vt:lpstr>Operatori</vt:lpstr>
      <vt:lpstr>Tipovi podataka u Python-u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Tipovi podataka u Python-u</dc:title>
  <dc:creator>Bakarići</dc:creator>
  <cp:lastModifiedBy>Učenik</cp:lastModifiedBy>
  <cp:revision>16</cp:revision>
  <dcterms:created xsi:type="dcterms:W3CDTF">2020-01-12T09:06:01Z</dcterms:created>
  <dcterms:modified xsi:type="dcterms:W3CDTF">2020-01-15T06:30:57Z</dcterms:modified>
</cp:coreProperties>
</file>