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2" r:id="rId1"/>
  </p:sldMasterIdLst>
  <p:sldIdLst>
    <p:sldId id="256" r:id="rId2"/>
    <p:sldId id="257" r:id="rId3"/>
    <p:sldId id="266" r:id="rId4"/>
    <p:sldId id="259" r:id="rId5"/>
    <p:sldId id="272" r:id="rId6"/>
    <p:sldId id="271" r:id="rId7"/>
    <p:sldId id="270" r:id="rId8"/>
    <p:sldId id="273" r:id="rId9"/>
    <p:sldId id="274" r:id="rId10"/>
    <p:sldId id="263" r:id="rId11"/>
    <p:sldId id="265" r:id="rId12"/>
    <p:sldId id="267" r:id="rId13"/>
    <p:sldId id="261" r:id="rId14"/>
    <p:sldId id="264" r:id="rId15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3333FF"/>
    <a:srgbClr val="3788FF"/>
    <a:srgbClr val="217BFF"/>
    <a:srgbClr val="0066FF"/>
    <a:srgbClr val="FFFFBD"/>
    <a:srgbClr val="FFF6D9"/>
    <a:srgbClr val="FFEF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50" autoAdjust="0"/>
    <p:restoredTop sz="94660"/>
  </p:normalViewPr>
  <p:slideViewPr>
    <p:cSldViewPr>
      <p:cViewPr varScale="1">
        <p:scale>
          <a:sx n="69" d="100"/>
          <a:sy n="69" d="100"/>
        </p:scale>
        <p:origin x="1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0119A2-2F78-4067-A7AC-2268D97DF64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5763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C9A8-F073-45CA-97D4-06E0141BE4DF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233124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CE175C-E46E-4346-A82E-7027DEB87277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0517058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67EC5-27F4-4105-AA37-F2C912BB3F45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145394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D95332-0A86-4F64-BC47-30F0ECA72A7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994195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A7FF95-8C1F-4C87-8AF5-F104E3BAFB3C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85794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DFE92-BAD3-47FF-BBF5-B91916BEAAA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90597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505DE2-9956-44AA-9608-94F5E7177118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080637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B0594-0296-4FCB-BCC6-385C59BFE726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210794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5B01F8-BAFE-484C-9A9C-C91BFA63ECD0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36173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B9C99A-4788-4A85-89F2-DD1DB7B27E0A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333986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95332-0A86-4F64-BC47-30F0ECA72A7B}" type="slidenum">
              <a:rPr lang="hr-HR" altLang="sr-Latn-RS" smtClean="0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7489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  <p:sldLayoutId id="2147483985" r:id="rId3"/>
    <p:sldLayoutId id="2147483986" r:id="rId4"/>
    <p:sldLayoutId id="2147483987" r:id="rId5"/>
    <p:sldLayoutId id="2147483988" r:id="rId6"/>
    <p:sldLayoutId id="2147483989" r:id="rId7"/>
    <p:sldLayoutId id="2147483990" r:id="rId8"/>
    <p:sldLayoutId id="2147483991" r:id="rId9"/>
    <p:sldLayoutId id="2147483992" r:id="rId10"/>
    <p:sldLayoutId id="214748399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/>
        <p:txBody>
          <a:bodyPr anchor="ctr"/>
          <a:lstStyle/>
          <a:p>
            <a:pPr eaLnBrk="1" hangingPunct="1"/>
            <a:r>
              <a:rPr lang="hr-HR" b="1" dirty="0"/>
              <a:t>Građa računalnih uređaja i svojstva računala</a:t>
            </a:r>
            <a:endParaRPr lang="hr-HR" altLang="sr-Latn-RS" b="1" u="sng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3878709"/>
            <a:ext cx="6400800" cy="1752600"/>
          </a:xfrm>
        </p:spPr>
        <p:txBody>
          <a:bodyPr/>
          <a:lstStyle/>
          <a:p>
            <a:pPr eaLnBrk="1" hangingPunct="1"/>
            <a:r>
              <a:rPr lang="hr-HR" altLang="sr-Latn-RS" dirty="0" smtClean="0"/>
              <a:t>8. razred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89" t="2843" b="3340"/>
          <a:stretch/>
        </p:blipFill>
        <p:spPr>
          <a:xfrm>
            <a:off x="395536" y="3284984"/>
            <a:ext cx="2331232" cy="14085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32" t="20465" r="16780" b="37196"/>
          <a:stretch>
            <a:fillRect/>
          </a:stretch>
        </p:blipFill>
        <p:spPr bwMode="auto">
          <a:xfrm>
            <a:off x="0" y="692150"/>
            <a:ext cx="9144000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hr-HR" altLang="sr-Latn-RS" sz="4400" b="1" dirty="0" smtClean="0">
                <a:solidFill>
                  <a:srgbClr val="3333FF"/>
                </a:solidFill>
              </a:rPr>
              <a:t>Jedinice za </a:t>
            </a:r>
            <a:br>
              <a:rPr lang="hr-HR" altLang="sr-Latn-RS" sz="4400" b="1" dirty="0" smtClean="0">
                <a:solidFill>
                  <a:srgbClr val="3333FF"/>
                </a:solidFill>
              </a:rPr>
            </a:br>
            <a:r>
              <a:rPr lang="hr-HR" altLang="sr-Latn-RS" sz="4400" b="1" dirty="0" smtClean="0">
                <a:solidFill>
                  <a:srgbClr val="3333FF"/>
                </a:solidFill>
              </a:rPr>
              <a:t>količinu (kapacitet) memorije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2339752" y="1988840"/>
            <a:ext cx="3898900" cy="4525962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hr-HR" altLang="sr-Latn-RS" sz="3600" b="1" dirty="0" smtClean="0"/>
              <a:t>2</a:t>
            </a:r>
            <a:r>
              <a:rPr lang="hr-HR" altLang="sr-Latn-RS" sz="3600" b="1" baseline="30000" dirty="0" smtClean="0"/>
              <a:t>10</a:t>
            </a:r>
            <a:r>
              <a:rPr lang="hr-HR" altLang="sr-Latn-RS" sz="3600" b="1" dirty="0" smtClean="0"/>
              <a:t> = 1024</a:t>
            </a:r>
          </a:p>
          <a:p>
            <a:pPr algn="ctr" eaLnBrk="1" hangingPunct="1">
              <a:buFontTx/>
              <a:buNone/>
            </a:pPr>
            <a:endParaRPr lang="hr-HR" altLang="sr-Latn-RS" sz="3600" b="1" dirty="0" smtClean="0"/>
          </a:p>
          <a:p>
            <a:pPr algn="ctr" eaLnBrk="1" hangingPunct="1">
              <a:buFontTx/>
              <a:buNone/>
            </a:pPr>
            <a:r>
              <a:rPr lang="hr-HR" altLang="sr-Latn-RS" sz="3600" b="1" dirty="0" smtClean="0"/>
              <a:t>1 TB = 1024 GB</a:t>
            </a:r>
          </a:p>
          <a:p>
            <a:pPr algn="ctr" eaLnBrk="1" hangingPunct="1">
              <a:buFontTx/>
              <a:buNone/>
            </a:pPr>
            <a:r>
              <a:rPr lang="hr-HR" altLang="sr-Latn-RS" sz="3600" b="1" dirty="0" smtClean="0"/>
              <a:t>1 GB = 1024 MB</a:t>
            </a:r>
          </a:p>
          <a:p>
            <a:pPr algn="ctr" eaLnBrk="1" hangingPunct="1">
              <a:buFontTx/>
              <a:buNone/>
            </a:pPr>
            <a:r>
              <a:rPr lang="hr-HR" altLang="sr-Latn-RS" sz="3600" b="1" dirty="0" smtClean="0"/>
              <a:t>1 MB = 1024 KB</a:t>
            </a:r>
          </a:p>
          <a:p>
            <a:pPr algn="ctr" eaLnBrk="1" hangingPunct="1">
              <a:buFontTx/>
              <a:buNone/>
            </a:pPr>
            <a:r>
              <a:rPr lang="hr-HR" altLang="sr-Latn-RS" sz="3600" b="1" dirty="0" smtClean="0"/>
              <a:t>1 KB = 1024 B</a:t>
            </a:r>
          </a:p>
          <a:p>
            <a:pPr algn="ctr" eaLnBrk="1" hangingPunct="1">
              <a:buFontTx/>
              <a:buNone/>
            </a:pPr>
            <a:r>
              <a:rPr lang="hr-HR" altLang="sr-Latn-RS" sz="3600" b="1" dirty="0" smtClean="0"/>
              <a:t>1 B = 8 bitova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539552" y="3140968"/>
            <a:ext cx="7861481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b="1" dirty="0" smtClean="0">
                <a:solidFill>
                  <a:srgbClr val="3788FF"/>
                </a:solidFill>
              </a:rPr>
              <a:t>Desnim </a:t>
            </a:r>
            <a:r>
              <a:rPr lang="hr-HR" altLang="sr-Latn-RS" sz="2800" b="1" dirty="0">
                <a:solidFill>
                  <a:srgbClr val="3788FF"/>
                </a:solidFill>
              </a:rPr>
              <a:t>klikom na </a:t>
            </a:r>
            <a:r>
              <a:rPr lang="hr-HR" altLang="sr-Latn-RS" sz="2800" b="1" dirty="0" smtClean="0">
                <a:solidFill>
                  <a:srgbClr val="3788FF"/>
                </a:solidFill>
              </a:rPr>
              <a:t>Ovaj PC - </a:t>
            </a:r>
            <a:r>
              <a:rPr lang="hr-HR" altLang="sr-Latn-RS" sz="2800" b="1" dirty="0">
                <a:solidFill>
                  <a:srgbClr val="3788FF"/>
                </a:solidFill>
              </a:rPr>
              <a:t>Svojstva,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b="1" dirty="0">
                <a:solidFill>
                  <a:srgbClr val="3788FF"/>
                </a:solidFill>
              </a:rPr>
              <a:t>ili u prozoru </a:t>
            </a:r>
            <a:r>
              <a:rPr lang="hr-HR" altLang="sr-Latn-RS" sz="2800" b="1" dirty="0" smtClean="0">
                <a:solidFill>
                  <a:srgbClr val="3788FF"/>
                </a:solidFill>
              </a:rPr>
              <a:t>Ovaj PC - Računalo </a:t>
            </a:r>
            <a:r>
              <a:rPr lang="hr-HR" altLang="sr-Latn-RS" sz="2800" b="1" dirty="0">
                <a:solidFill>
                  <a:srgbClr val="3788FF"/>
                </a:solidFill>
              </a:rPr>
              <a:t>– Svojstva, </a:t>
            </a:r>
          </a:p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hr-HR" altLang="sr-Latn-RS" sz="2800" b="1" dirty="0">
                <a:solidFill>
                  <a:srgbClr val="3788FF"/>
                </a:solidFill>
              </a:rPr>
              <a:t>ili </a:t>
            </a:r>
            <a:r>
              <a:rPr lang="hr-HR" altLang="sr-Latn-RS" sz="2800" b="1" dirty="0" smtClean="0">
                <a:solidFill>
                  <a:srgbClr val="3788FF"/>
                </a:solidFill>
              </a:rPr>
              <a:t>Upravljačka </a:t>
            </a:r>
            <a:r>
              <a:rPr lang="hr-HR" altLang="sr-Latn-RS" sz="2800" b="1" dirty="0">
                <a:solidFill>
                  <a:srgbClr val="3788FF"/>
                </a:solidFill>
              </a:rPr>
              <a:t>ploča - Sustav </a:t>
            </a:r>
          </a:p>
        </p:txBody>
      </p:sp>
      <p:sp>
        <p:nvSpPr>
          <p:cNvPr id="5" name="Pravokutnik 4"/>
          <p:cNvSpPr/>
          <p:nvPr/>
        </p:nvSpPr>
        <p:spPr>
          <a:xfrm rot="20899048">
            <a:off x="5121267" y="5457028"/>
            <a:ext cx="375775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400" b="1" dirty="0" smtClean="0">
                <a:ln w="11430"/>
                <a:solidFill>
                  <a:srgbClr val="FF0000"/>
                </a:solidFill>
                <a:latin typeface="Arial" charset="0"/>
              </a:rPr>
              <a:t>…saznajmo za računalo </a:t>
            </a:r>
          </a:p>
          <a:p>
            <a:pPr algn="ctr">
              <a:defRPr/>
            </a:pPr>
            <a:r>
              <a:rPr lang="hr-HR" sz="2400" b="1" dirty="0" smtClean="0">
                <a:ln w="11430"/>
                <a:solidFill>
                  <a:srgbClr val="FF0000"/>
                </a:solidFill>
                <a:latin typeface="Arial" charset="0"/>
              </a:rPr>
              <a:t>na kojem sjedite…</a:t>
            </a:r>
            <a:endParaRPr lang="hr-HR" sz="24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6" name="Naslov 5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2199778"/>
          </a:xfrm>
        </p:spPr>
        <p:txBody>
          <a:bodyPr>
            <a:normAutofit/>
          </a:bodyPr>
          <a:lstStyle/>
          <a:p>
            <a:pPr algn="ctr"/>
            <a:r>
              <a:rPr lang="hr-HR" altLang="sr-Latn-RS" sz="4400" b="1" dirty="0" smtClean="0">
                <a:solidFill>
                  <a:srgbClr val="378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Kako saznati brzinu procesora i ostala svojstva </a:t>
            </a:r>
            <a:r>
              <a:rPr lang="hr-HR" altLang="sr-Latn-RS" sz="4400" b="1" smtClean="0">
                <a:solidFill>
                  <a:srgbClr val="3788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računala?</a:t>
            </a:r>
            <a:endParaRPr lang="hr-HR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5118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lika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899" y="116632"/>
            <a:ext cx="7064101" cy="5841282"/>
          </a:xfrm>
          <a:prstGeom prst="rect">
            <a:avLst/>
          </a:prstGeom>
        </p:spPr>
      </p:pic>
      <p:sp>
        <p:nvSpPr>
          <p:cNvPr id="3" name="Okvir 2"/>
          <p:cNvSpPr/>
          <p:nvPr/>
        </p:nvSpPr>
        <p:spPr>
          <a:xfrm>
            <a:off x="2083417" y="690886"/>
            <a:ext cx="2704607" cy="1020762"/>
          </a:xfrm>
          <a:prstGeom prst="frame">
            <a:avLst>
              <a:gd name="adj1" fmla="val 6598"/>
            </a:avLst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4" name="Okvir 3"/>
          <p:cNvSpPr/>
          <p:nvPr/>
        </p:nvSpPr>
        <p:spPr>
          <a:xfrm>
            <a:off x="2083417" y="2041214"/>
            <a:ext cx="6307740" cy="360041"/>
          </a:xfrm>
          <a:prstGeom prst="frame">
            <a:avLst>
              <a:gd name="adj1" fmla="val 6598"/>
            </a:avLst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2" name="TekstniOkvir 1"/>
          <p:cNvSpPr txBox="1"/>
          <p:nvPr/>
        </p:nvSpPr>
        <p:spPr>
          <a:xfrm>
            <a:off x="123113" y="878211"/>
            <a:ext cx="1871662" cy="6461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  <a:latin typeface="Arial" charset="0"/>
              </a:rPr>
              <a:t>OPERACIJSKI SUSTAV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121525" y="1897385"/>
            <a:ext cx="1873250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  <a:latin typeface="Arial" charset="0"/>
              </a:rPr>
              <a:t>Vrsta i brzina procesora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796136" y="2436404"/>
            <a:ext cx="266429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hr-HR" b="1" dirty="0">
                <a:solidFill>
                  <a:srgbClr val="FF0000"/>
                </a:solidFill>
                <a:latin typeface="Arial" charset="0"/>
              </a:rPr>
              <a:t>Kapacitet radnog spremnika (RAM)</a:t>
            </a:r>
          </a:p>
        </p:txBody>
      </p:sp>
      <p:sp>
        <p:nvSpPr>
          <p:cNvPr id="8" name="Okvir 7"/>
          <p:cNvSpPr/>
          <p:nvPr/>
        </p:nvSpPr>
        <p:spPr>
          <a:xfrm>
            <a:off x="2083417" y="2379189"/>
            <a:ext cx="3529013" cy="255588"/>
          </a:xfrm>
          <a:prstGeom prst="frame">
            <a:avLst>
              <a:gd name="adj1" fmla="val 6598"/>
            </a:avLst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r-HR">
              <a:solidFill>
                <a:schemeClr val="tx1"/>
              </a:solidFill>
            </a:endParaRPr>
          </a:p>
        </p:txBody>
      </p:sp>
      <p:sp>
        <p:nvSpPr>
          <p:cNvPr id="11" name="Pravokutnik 10"/>
          <p:cNvSpPr/>
          <p:nvPr/>
        </p:nvSpPr>
        <p:spPr>
          <a:xfrm>
            <a:off x="90164" y="5957914"/>
            <a:ext cx="375775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400" b="1" dirty="0" smtClean="0">
                <a:ln w="11430"/>
                <a:solidFill>
                  <a:srgbClr val="FF0000"/>
                </a:solidFill>
                <a:latin typeface="Arial" charset="0"/>
              </a:rPr>
              <a:t>…saznajmo za računalo </a:t>
            </a:r>
          </a:p>
          <a:p>
            <a:pPr algn="ctr">
              <a:defRPr/>
            </a:pPr>
            <a:r>
              <a:rPr lang="hr-HR" sz="2400" b="1" dirty="0" smtClean="0">
                <a:ln w="11430"/>
                <a:solidFill>
                  <a:srgbClr val="FF0000"/>
                </a:solidFill>
                <a:latin typeface="Arial" charset="0"/>
              </a:rPr>
              <a:t>na kojem sjedite…</a:t>
            </a:r>
            <a:endParaRPr lang="hr-HR" sz="2400" b="1" dirty="0">
              <a:ln w="11430"/>
              <a:solidFill>
                <a:srgbClr val="FF0000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29208" y="692696"/>
            <a:ext cx="8229600" cy="1143000"/>
          </a:xfrm>
        </p:spPr>
        <p:txBody>
          <a:bodyPr/>
          <a:lstStyle/>
          <a:p>
            <a:pPr algn="ctr"/>
            <a:r>
              <a:rPr lang="hr-HR" b="1" u="sng" dirty="0" smtClean="0"/>
              <a:t>Građa računalnih uređaja i svojstva računala</a:t>
            </a:r>
            <a:endParaRPr lang="hr-HR" altLang="sr-Latn-RS" b="1" u="sng" dirty="0" smtClean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117848" y="1835696"/>
            <a:ext cx="8640960" cy="4568933"/>
          </a:xfrm>
        </p:spPr>
        <p:txBody>
          <a:bodyPr>
            <a:noAutofit/>
          </a:bodyPr>
          <a:lstStyle/>
          <a:p>
            <a:pPr eaLnBrk="1" hangingPunct="1"/>
            <a:r>
              <a:rPr lang="hr-HR" altLang="sr-Latn-RS" sz="2400" b="1" u="sng" dirty="0" smtClean="0"/>
              <a:t>Kvaliteta računala </a:t>
            </a:r>
            <a:r>
              <a:rPr lang="hr-HR" altLang="sr-Latn-RS" sz="2400" dirty="0" smtClean="0"/>
              <a:t>ovisi o kvaliteti svih komponenti računala i njihovoj usklađenosti:</a:t>
            </a:r>
          </a:p>
          <a:p>
            <a:pPr lvl="1"/>
            <a:r>
              <a:rPr lang="hr-HR" altLang="sr-Latn-RS" sz="2400" b="1" u="sng" dirty="0" smtClean="0"/>
              <a:t>procesor (CPU), HDD i SSD, matična ploča (MBO), RAM, cooler)</a:t>
            </a:r>
          </a:p>
          <a:p>
            <a:r>
              <a:rPr lang="hr-HR" altLang="sr-Latn-RS" sz="2400" b="1" u="sng" dirty="0" smtClean="0"/>
              <a:t>Brzina </a:t>
            </a:r>
            <a:r>
              <a:rPr lang="hr-HR" altLang="sr-Latn-RS" sz="2400" b="1" u="sng" dirty="0"/>
              <a:t>procesora (radni </a:t>
            </a:r>
            <a:r>
              <a:rPr lang="hr-HR" altLang="sr-Latn-RS" sz="2400" b="1" u="sng" dirty="0" smtClean="0"/>
              <a:t>takt)</a:t>
            </a:r>
            <a:r>
              <a:rPr lang="hr-HR" altLang="sr-Latn-RS" sz="2400" dirty="0" smtClean="0"/>
              <a:t> – broj operacija koje može izvršiti u jednoj sekundi </a:t>
            </a:r>
            <a:r>
              <a:rPr lang="hr-HR" altLang="sr-Latn-RS" sz="2400" dirty="0"/>
              <a:t>(</a:t>
            </a:r>
            <a:r>
              <a:rPr lang="hr-HR" sz="2400" dirty="0" err="1" smtClean="0"/>
              <a:t>gigaherci</a:t>
            </a:r>
            <a:r>
              <a:rPr lang="hr-HR" sz="2400" dirty="0" smtClean="0"/>
              <a:t> - GHz</a:t>
            </a:r>
            <a:r>
              <a:rPr lang="hr-HR" sz="2400" dirty="0"/>
              <a:t>) </a:t>
            </a:r>
            <a:endParaRPr lang="hr-HR" altLang="sr-Latn-RS" sz="2400" dirty="0" smtClean="0"/>
          </a:p>
          <a:p>
            <a:r>
              <a:rPr lang="hr-HR" altLang="sr-Latn-RS" sz="2400" b="1" u="sng" dirty="0" smtClean="0"/>
              <a:t>Kapacitet spremnika</a:t>
            </a:r>
            <a:r>
              <a:rPr lang="hr-HR" altLang="sr-Latn-RS" sz="2400" dirty="0" smtClean="0"/>
              <a:t> – količina podataka koju memorija može pohraniti (GB) - </a:t>
            </a:r>
            <a:r>
              <a:rPr lang="hr-HR" altLang="sr-Latn-RS" sz="2400" b="1" dirty="0" smtClean="0"/>
              <a:t>2</a:t>
            </a:r>
            <a:r>
              <a:rPr lang="hr-HR" altLang="sr-Latn-RS" sz="2400" b="1" baseline="30000" dirty="0" smtClean="0"/>
              <a:t>10</a:t>
            </a:r>
            <a:r>
              <a:rPr lang="hr-HR" altLang="sr-Latn-RS" sz="2400" b="1" dirty="0" smtClean="0"/>
              <a:t> = 1024     (B, KB, MB, GB, TB)</a:t>
            </a:r>
            <a:endParaRPr lang="hr-HR" altLang="sr-Latn-RS" sz="2400" dirty="0" smtClean="0"/>
          </a:p>
          <a:p>
            <a:pPr eaLnBrk="1" hangingPunct="1"/>
            <a:r>
              <a:rPr lang="hr-HR" altLang="sr-Latn-RS" sz="2400" b="1" u="sng" dirty="0" smtClean="0"/>
              <a:t>Brzina prijenosa podataka</a:t>
            </a:r>
            <a:r>
              <a:rPr lang="hr-HR" altLang="sr-Latn-RS" sz="2400" dirty="0" smtClean="0"/>
              <a:t> – količina prenesenih bitova u vremenu (</a:t>
            </a:r>
            <a:r>
              <a:rPr lang="hr-HR" altLang="sr-Latn-RS" sz="2400" dirty="0" err="1" smtClean="0"/>
              <a:t>Mb</a:t>
            </a:r>
            <a:r>
              <a:rPr lang="hr-HR" altLang="sr-Latn-RS" sz="2400" dirty="0" smtClean="0"/>
              <a:t>/s)</a:t>
            </a:r>
          </a:p>
          <a:p>
            <a:r>
              <a:rPr lang="hr-HR" altLang="sr-Latn-RS" sz="2400" b="1" u="sng" dirty="0"/>
              <a:t>OS</a:t>
            </a:r>
            <a:r>
              <a:rPr lang="hr-HR" altLang="sr-Latn-RS" sz="2400" dirty="0"/>
              <a:t> - </a:t>
            </a:r>
            <a:r>
              <a:rPr lang="hr-HR" sz="2400" dirty="0"/>
              <a:t>skup osnovnih sustavnih programa koji upravljaju sklopovljem računala radi ostvarivanja osnovnih funkcija računala: ulaz, pohrana, obrada i izlaz podataka</a:t>
            </a:r>
            <a:r>
              <a:rPr lang="hr-HR" sz="2400" dirty="0" smtClean="0"/>
              <a:t>.</a:t>
            </a:r>
            <a:endParaRPr lang="hr-HR" altLang="sr-Latn-RS" sz="2400" dirty="0" smtClean="0"/>
          </a:p>
        </p:txBody>
      </p:sp>
      <p:sp>
        <p:nvSpPr>
          <p:cNvPr id="4" name="Pravokutnik 3"/>
          <p:cNvSpPr/>
          <p:nvPr/>
        </p:nvSpPr>
        <p:spPr>
          <a:xfrm rot="19743030">
            <a:off x="-212473" y="339919"/>
            <a:ext cx="2116284" cy="46166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hr-HR" sz="2400" b="1" dirty="0">
                <a:ln w="11430"/>
                <a:solidFill>
                  <a:srgbClr val="FF0000"/>
                </a:solidFill>
                <a:latin typeface="Arial" charset="0"/>
              </a:rPr>
              <a:t>…zapišimo…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0" y="692150"/>
            <a:ext cx="9144000" cy="5435600"/>
            <a:chOff x="0" y="692150"/>
            <a:chExt cx="9144000" cy="5435600"/>
          </a:xfrm>
        </p:grpSpPr>
        <p:pic>
          <p:nvPicPr>
            <p:cNvPr id="11266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54" t="23416" r="9392" b="14561"/>
            <a:stretch>
              <a:fillRect/>
            </a:stretch>
          </p:blipFill>
          <p:spPr bwMode="auto">
            <a:xfrm>
              <a:off x="0" y="692150"/>
              <a:ext cx="9144000" cy="5435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Zaobljeni pravokutnik 7"/>
            <p:cNvSpPr/>
            <p:nvPr/>
          </p:nvSpPr>
          <p:spPr>
            <a:xfrm>
              <a:off x="713272" y="3140968"/>
              <a:ext cx="1178429" cy="380584"/>
            </a:xfrm>
            <a:prstGeom prst="roundRect">
              <a:avLst/>
            </a:prstGeom>
            <a:solidFill>
              <a:srgbClr val="FFFFBD"/>
            </a:solidFill>
            <a:ln w="28575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hr-HR" sz="1600" b="1" dirty="0" smtClean="0">
                  <a:solidFill>
                    <a:srgbClr val="3788FF"/>
                  </a:solidFill>
                </a:rPr>
                <a:t>Sabirnice</a:t>
              </a:r>
              <a:endParaRPr lang="hr-HR" sz="1600" b="1" dirty="0">
                <a:solidFill>
                  <a:srgbClr val="3788FF"/>
                </a:solidFill>
              </a:endParaRPr>
            </a:p>
          </p:txBody>
        </p:sp>
      </p:grpSp>
      <p:pic>
        <p:nvPicPr>
          <p:cNvPr id="5" name="Slika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95783" y="-33111"/>
            <a:ext cx="1258826" cy="1450521"/>
          </a:xfrm>
          <a:prstGeom prst="rect">
            <a:avLst/>
          </a:prstGeom>
        </p:spPr>
      </p:pic>
      <p:sp>
        <p:nvSpPr>
          <p:cNvPr id="7" name="Zaobljeni pravokutnik 6"/>
          <p:cNvSpPr/>
          <p:nvPr/>
        </p:nvSpPr>
        <p:spPr>
          <a:xfrm>
            <a:off x="7430073" y="185504"/>
            <a:ext cx="864096" cy="288032"/>
          </a:xfrm>
          <a:prstGeom prst="roundRect">
            <a:avLst/>
          </a:prstGeom>
          <a:solidFill>
            <a:srgbClr val="FFFFBD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 smtClean="0">
                <a:solidFill>
                  <a:srgbClr val="3788FF"/>
                </a:solidFill>
              </a:rPr>
              <a:t>Cooler</a:t>
            </a:r>
            <a:endParaRPr lang="hr-HR" sz="1600" b="1" dirty="0">
              <a:solidFill>
                <a:srgbClr val="3788FF"/>
              </a:solidFill>
            </a:endParaRPr>
          </a:p>
        </p:txBody>
      </p:sp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4"/>
          <a:srcRect l="13372" t="9700" r="8341"/>
          <a:stretch/>
        </p:blipFill>
        <p:spPr>
          <a:xfrm>
            <a:off x="179512" y="0"/>
            <a:ext cx="1712189" cy="1295924"/>
          </a:xfrm>
          <a:prstGeom prst="rect">
            <a:avLst/>
          </a:prstGeom>
        </p:spPr>
      </p:pic>
      <p:sp>
        <p:nvSpPr>
          <p:cNvPr id="4" name="Zaobljeni pravokutnik 3"/>
          <p:cNvSpPr/>
          <p:nvPr/>
        </p:nvSpPr>
        <p:spPr>
          <a:xfrm>
            <a:off x="1302487" y="396617"/>
            <a:ext cx="684584" cy="288032"/>
          </a:xfrm>
          <a:prstGeom prst="roundRect">
            <a:avLst/>
          </a:prstGeom>
          <a:solidFill>
            <a:srgbClr val="FFFFBD"/>
          </a:solidFill>
          <a:ln w="28575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600" b="1" dirty="0">
                <a:solidFill>
                  <a:srgbClr val="3788FF"/>
                </a:solidFill>
              </a:rPr>
              <a:t>SSD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347" y="4866026"/>
            <a:ext cx="7675368" cy="1991974"/>
          </a:xfrm>
          <a:prstGeom prst="rect">
            <a:avLst/>
          </a:prstGeom>
        </p:spPr>
      </p:pic>
      <p:sp>
        <p:nvSpPr>
          <p:cNvPr id="12" name="Rezervirano mjesto sadržaja 2">
            <a:extLst>
              <a:ext uri="{FF2B5EF4-FFF2-40B4-BE49-F238E27FC236}">
                <a16:creationId xmlns:a16="http://schemas.microsoft.com/office/drawing/2014/main" id="{BCBDD653-56BD-49DC-8596-B9D3C31CCE22}"/>
              </a:ext>
            </a:extLst>
          </p:cNvPr>
          <p:cNvSpPr txBox="1">
            <a:spLocks/>
          </p:cNvSpPr>
          <p:nvPr/>
        </p:nvSpPr>
        <p:spPr>
          <a:xfrm>
            <a:off x="0" y="658550"/>
            <a:ext cx="9144000" cy="428261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procesor (</a:t>
            </a:r>
            <a:r>
              <a:rPr kumimoji="0" lang="hr-H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</a:t>
            </a: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hr-H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central</a:t>
            </a: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processing </a:t>
            </a:r>
            <a:r>
              <a:rPr kumimoji="0" lang="hr-H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unit</a:t>
            </a: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- CPU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 </a:t>
            </a:r>
          </a:p>
          <a:p>
            <a:pPr fontAlgn="auto">
              <a:spcAft>
                <a:spcPts val="0"/>
              </a:spcAft>
              <a:buFont typeface="Wingdings" panose="05000000000000000000" pitchFamily="2" charset="2"/>
              <a:buChar char=":"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jedan od najvažnijih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dijelova računala - </a:t>
            </a:r>
            <a:r>
              <a:rPr lang="hr-HR" b="1" dirty="0" smtClean="0"/>
              <a:t>mozak računala</a:t>
            </a:r>
            <a:endParaRPr kumimoji="0" lang="hr-HR" sz="3200" b="0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lang="hr-HR" baseline="0" dirty="0" smtClean="0">
                <a:latin typeface="Calibri"/>
              </a:rPr>
              <a:t> kvaliteta računala</a:t>
            </a:r>
            <a:r>
              <a:rPr lang="hr-HR" dirty="0" smtClean="0">
                <a:latin typeface="Calibri"/>
              </a:rPr>
              <a:t> ovisi o </a:t>
            </a:r>
            <a:r>
              <a:rPr lang="hr-HR" baseline="0" dirty="0" smtClean="0">
                <a:latin typeface="Calibri"/>
              </a:rPr>
              <a:t>brzini kojom </a:t>
            </a:r>
            <a:br>
              <a:rPr lang="hr-HR" baseline="0" dirty="0" smtClean="0">
                <a:latin typeface="Calibri"/>
              </a:rPr>
            </a:br>
            <a:r>
              <a:rPr lang="hr-HR" baseline="0" dirty="0" smtClean="0">
                <a:latin typeface="Calibri"/>
              </a:rPr>
              <a:t>obrađuje podatke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(32 bita ili 64 bita istodobno)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1" i="0" u="sng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3200" b="1" i="0" u="sng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radni takt ili  brzina rada procesora</a:t>
            </a:r>
            <a:r>
              <a:rPr kumimoji="0" lang="hr-HR" sz="3200" i="0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 broj izvršenih operacija u jedinici vremena – mjeri su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gigahercima (GHz) </a:t>
            </a:r>
          </a:p>
        </p:txBody>
      </p:sp>
      <p:pic>
        <p:nvPicPr>
          <p:cNvPr id="13" name="Slika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834"/>
            <a:ext cx="2114687" cy="622730"/>
          </a:xfrm>
          <a:prstGeom prst="rect">
            <a:avLst/>
          </a:prstGeom>
        </p:spPr>
      </p:pic>
      <p:pic>
        <p:nvPicPr>
          <p:cNvPr id="14" name="Slika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88019" y="0"/>
            <a:ext cx="1835696" cy="864243"/>
          </a:xfrm>
          <a:prstGeom prst="rect">
            <a:avLst/>
          </a:prstGeom>
        </p:spPr>
      </p:pic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38" t="8569" r="5008"/>
          <a:stretch/>
        </p:blipFill>
        <p:spPr>
          <a:xfrm>
            <a:off x="6948264" y="1772816"/>
            <a:ext cx="2002392" cy="1294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147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zervirano mjesto sadržaja 2">
            <a:extLst>
              <a:ext uri="{FF2B5EF4-FFF2-40B4-BE49-F238E27FC236}">
                <a16:creationId xmlns:a16="http://schemas.microsoft.com/office/drawing/2014/main" id="{BCBDD653-56BD-49DC-8596-B9D3C31CCE22}"/>
              </a:ext>
            </a:extLst>
          </p:cNvPr>
          <p:cNvSpPr txBox="1">
            <a:spLocks/>
          </p:cNvSpPr>
          <p:nvPr/>
        </p:nvSpPr>
        <p:spPr>
          <a:xfrm>
            <a:off x="539552" y="836712"/>
            <a:ext cx="8229600" cy="532859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npr.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4 GHz = 4 milijarde operacija u 1 sekundi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endParaRPr lang="hr-HR" baseline="0" dirty="0" smtClean="0"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endParaRPr lang="hr-HR" baseline="0" dirty="0" smtClean="0"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endParaRPr lang="hr-HR" baseline="0" dirty="0" smtClean="0"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endParaRPr lang="hr-HR" baseline="0" dirty="0" smtClean="0">
              <a:latin typeface="Calibri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endParaRPr lang="hr-HR" baseline="0" dirty="0">
              <a:latin typeface="Calibri"/>
            </a:endParaRPr>
          </a:p>
          <a:p>
            <a:pPr>
              <a:buFont typeface="Wingdings" panose="05000000000000000000" pitchFamily="2" charset="2"/>
              <a:buChar char=":"/>
            </a:pPr>
            <a:r>
              <a:rPr lang="hr-HR" dirty="0" smtClean="0"/>
              <a:t> brzina </a:t>
            </a:r>
            <a:r>
              <a:rPr lang="hr-HR" dirty="0"/>
              <a:t>rada procesora ovisi i o broju </a:t>
            </a:r>
            <a:r>
              <a:rPr lang="hr-HR" dirty="0" smtClean="0"/>
              <a:t>jezgri (</a:t>
            </a:r>
            <a:r>
              <a:rPr lang="hr-HR" dirty="0" err="1" smtClean="0"/>
              <a:t>dvojezgreni</a:t>
            </a:r>
            <a:r>
              <a:rPr lang="hr-HR" dirty="0" smtClean="0"/>
              <a:t> – Dual Core, </a:t>
            </a:r>
            <a:r>
              <a:rPr lang="hr-HR" dirty="0" err="1" smtClean="0"/>
              <a:t>trojezgreni</a:t>
            </a:r>
            <a:r>
              <a:rPr lang="hr-HR" dirty="0" smtClean="0"/>
              <a:t> – </a:t>
            </a:r>
            <a:r>
              <a:rPr lang="hr-HR" dirty="0" err="1" smtClean="0"/>
              <a:t>Triple</a:t>
            </a:r>
            <a:r>
              <a:rPr lang="hr-HR" dirty="0" smtClean="0"/>
              <a:t> Core, </a:t>
            </a:r>
            <a:r>
              <a:rPr lang="hr-HR" dirty="0" err="1" smtClean="0"/>
              <a:t>četverojezgreni</a:t>
            </a:r>
            <a:r>
              <a:rPr lang="hr-HR" dirty="0" smtClean="0"/>
              <a:t> – </a:t>
            </a:r>
            <a:r>
              <a:rPr lang="hr-HR" dirty="0" err="1" smtClean="0"/>
              <a:t>Quad</a:t>
            </a:r>
            <a:r>
              <a:rPr lang="hr-HR" dirty="0" smtClean="0"/>
              <a:t> Core)</a:t>
            </a:r>
            <a:endParaRPr lang="hr-HR" dirty="0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/>
          <a:srcRect l="4125" t="17275" r="2374" b="13628"/>
          <a:stretch/>
        </p:blipFill>
        <p:spPr>
          <a:xfrm>
            <a:off x="1835696" y="1700808"/>
            <a:ext cx="5112568" cy="24059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919E733E-96D7-4D38-B316-1AFD226C2765}"/>
              </a:ext>
            </a:extLst>
          </p:cNvPr>
          <p:cNvSpPr txBox="1">
            <a:spLocks/>
          </p:cNvSpPr>
          <p:nvPr/>
        </p:nvSpPr>
        <p:spPr>
          <a:xfrm>
            <a:off x="179512" y="1196753"/>
            <a:ext cx="8856984" cy="3312368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matična ploča (</a:t>
            </a:r>
            <a:r>
              <a:rPr kumimoji="0" lang="hr-H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</a:t>
            </a: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</a:t>
            </a:r>
            <a:r>
              <a:rPr kumimoji="0" lang="hr-H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motherboard</a:t>
            </a: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– MBO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središnji dio računala jer je povezana sa svim dijelovima računala – pričvršćeni su na nju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lang="hr-HR" dirty="0" smtClean="0">
                <a:latin typeface="Calibri"/>
              </a:rPr>
              <a:t>vrsta matične ploče ima veliki utjecaj na brzinu računala i mogućnosti njegove dogradnje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258"/>
            <a:ext cx="2714470" cy="825453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3861048"/>
            <a:ext cx="4515746" cy="29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5149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adržaja 2">
            <a:extLst>
              <a:ext uri="{FF2B5EF4-FFF2-40B4-BE49-F238E27FC236}">
                <a16:creationId xmlns:a16="http://schemas.microsoft.com/office/drawing/2014/main" id="{ACA9CAEC-4EB8-4855-AC5C-67C4F429BFEA}"/>
              </a:ext>
            </a:extLst>
          </p:cNvPr>
          <p:cNvSpPr txBox="1">
            <a:spLocks/>
          </p:cNvSpPr>
          <p:nvPr/>
        </p:nvSpPr>
        <p:spPr>
          <a:xfrm>
            <a:off x="107505" y="1628800"/>
            <a:ext cx="8943832" cy="3888432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RAM je radni spremnik na računalu koji omogućuje upisivanje i čitanje podataka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lang="hr-HR" dirty="0" smtClean="0">
                <a:latin typeface="Calibri"/>
              </a:rPr>
              <a:t> sadržaj radne memorije briše se isključivanjem računala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procesor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obrađuje podatke radnog spremnika</a:t>
            </a:r>
            <a:endParaRPr kumimoji="0" lang="hr-HR" sz="3200" b="0" i="0" u="none" strike="noStrike" kern="1200" cap="none" spc="0" normalizeH="0" baseline="0" noProof="0" dirty="0" smtClean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hr-HR" b="1" dirty="0">
                <a:latin typeface="Calibri"/>
              </a:rPr>
              <a:t>k</a:t>
            </a: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apacitet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radnog spremnika </a:t>
            </a:r>
            <a:b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izražava se u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gigabajtima (GB)</a:t>
            </a:r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 rotWithShape="1">
          <a:blip r:embed="rId2"/>
          <a:srcRect l="3716" t="11893"/>
          <a:stretch/>
        </p:blipFill>
        <p:spPr>
          <a:xfrm>
            <a:off x="15109" y="8839"/>
            <a:ext cx="2785644" cy="864096"/>
          </a:xfrm>
          <a:prstGeom prst="rect">
            <a:avLst/>
          </a:prstGeom>
        </p:spPr>
      </p:pic>
      <p:pic>
        <p:nvPicPr>
          <p:cNvPr id="4" name="Slika 3"/>
          <p:cNvPicPr>
            <a:picLocks noChangeAspect="1"/>
          </p:cNvPicPr>
          <p:nvPr/>
        </p:nvPicPr>
        <p:blipFill rotWithShape="1">
          <a:blip r:embed="rId3"/>
          <a:srcRect b="2290"/>
          <a:stretch/>
        </p:blipFill>
        <p:spPr>
          <a:xfrm>
            <a:off x="7050755" y="0"/>
            <a:ext cx="2093245" cy="1800200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4821760"/>
            <a:ext cx="3615241" cy="203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27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 rotWithShape="1">
          <a:blip r:embed="rId2"/>
          <a:srcRect l="3410" t="20408"/>
          <a:stretch/>
        </p:blipFill>
        <p:spPr>
          <a:xfrm>
            <a:off x="3515" y="0"/>
            <a:ext cx="3712071" cy="764704"/>
          </a:xfrm>
          <a:prstGeom prst="rect">
            <a:avLst/>
          </a:prstGeom>
        </p:spPr>
      </p:pic>
      <p:sp>
        <p:nvSpPr>
          <p:cNvPr id="7" name="Rezervirano mjesto sadržaja 2">
            <a:extLst>
              <a:ext uri="{FF2B5EF4-FFF2-40B4-BE49-F238E27FC236}">
                <a16:creationId xmlns:a16="http://schemas.microsoft.com/office/drawing/2014/main" id="{B91E6BE8-4013-43A0-8EF6-2DAEE1C3497D}"/>
              </a:ext>
            </a:extLst>
          </p:cNvPr>
          <p:cNvSpPr txBox="1">
            <a:spLocks/>
          </p:cNvSpPr>
          <p:nvPr/>
        </p:nvSpPr>
        <p:spPr>
          <a:xfrm>
            <a:off x="3515" y="1196752"/>
            <a:ext cx="9140485" cy="5557625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tvrdi disk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</a:t>
            </a:r>
            <a:r>
              <a:rPr kumimoji="0" lang="hr-HR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eng</a:t>
            </a:r>
            <a:r>
              <a:rPr kumimoji="0" lang="hr-HR" sz="3200" b="0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hard disk - HDD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) je </a:t>
            </a:r>
            <a:b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jedinica za stalnu pohranu podataka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lang="hr-HR" dirty="0" smtClean="0">
                <a:latin typeface="Calibri"/>
              </a:rPr>
              <a:t> na njemu se spremaju svi podaci potrebni za pokretanje i rad računala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:"/>
              <a:tabLst/>
              <a:defRPr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omogućuje pohranu</a:t>
            </a:r>
            <a:r>
              <a:rPr kumimoji="0" lang="hr-HR" sz="32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podataka i nakon što se računalo isključi</a:t>
            </a:r>
          </a:p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:"/>
            </a:pPr>
            <a:r>
              <a:rPr lang="hr-HR" dirty="0" smtClean="0"/>
              <a:t> sve </a:t>
            </a:r>
            <a:r>
              <a:rPr lang="hr-HR" dirty="0"/>
              <a:t>češće se koristi </a:t>
            </a:r>
            <a:r>
              <a:rPr lang="hr-HR" dirty="0" err="1"/>
              <a:t>solid-state</a:t>
            </a:r>
            <a:r>
              <a:rPr lang="hr-HR" dirty="0"/>
              <a:t> </a:t>
            </a:r>
            <a:r>
              <a:rPr lang="hr-HR" dirty="0" err="1"/>
              <a:t>drive</a:t>
            </a:r>
            <a:r>
              <a:rPr lang="hr-HR" dirty="0"/>
              <a:t> (</a:t>
            </a:r>
            <a:r>
              <a:rPr lang="hr-HR" b="1" i="1" dirty="0"/>
              <a:t>SSD</a:t>
            </a:r>
            <a:r>
              <a:rPr lang="hr-HR" dirty="0"/>
              <a:t>) – koristi „</a:t>
            </a:r>
            <a:r>
              <a:rPr lang="hr-HR" dirty="0" err="1"/>
              <a:t>flash</a:t>
            </a:r>
            <a:r>
              <a:rPr lang="hr-HR" dirty="0"/>
              <a:t> memoriju” – brži je od </a:t>
            </a:r>
            <a:r>
              <a:rPr lang="hr-HR" dirty="0" smtClean="0"/>
              <a:t>HDD-a</a:t>
            </a:r>
          </a:p>
          <a:p>
            <a:pPr lvl="0" fontAlgn="auto">
              <a:spcAft>
                <a:spcPts val="0"/>
              </a:spcAft>
              <a:buFont typeface="Wingdings" panose="05000000000000000000" pitchFamily="2" charset="2"/>
              <a:buChar char=":"/>
            </a:pP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kapacitet 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</a:rPr>
              <a:t>HDD i </a:t>
            </a:r>
            <a:r>
              <a:rPr lang="hr-HR" dirty="0" smtClean="0">
                <a:latin typeface="Calibri"/>
              </a:rPr>
              <a:t>SSD </a:t>
            </a:r>
            <a: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se izražava u </a:t>
            </a:r>
            <a:br>
              <a:rPr kumimoji="0" lang="hr-HR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gigabajtima(GB) </a:t>
            </a:r>
            <a:r>
              <a:rPr kumimoji="0" lang="hr-HR" sz="320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ili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hr-HR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terabajtima</a:t>
            </a:r>
            <a:r>
              <a:rPr kumimoji="0" lang="hr-HR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(TB)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144" y="0"/>
            <a:ext cx="2132856" cy="2132856"/>
          </a:xfrm>
          <a:prstGeom prst="rect">
            <a:avLst/>
          </a:prstGeom>
        </p:spPr>
      </p:pic>
      <p:pic>
        <p:nvPicPr>
          <p:cNvPr id="8" name="Slika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711" y="4954448"/>
            <a:ext cx="2667289" cy="1895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815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7052"/>
            <a:ext cx="3131840" cy="787239"/>
          </a:xfrm>
          <a:prstGeom prst="rect">
            <a:avLst/>
          </a:prstGeom>
        </p:spPr>
      </p:pic>
      <p:pic>
        <p:nvPicPr>
          <p:cNvPr id="5" name="Slik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60" y="410671"/>
            <a:ext cx="3007255" cy="3457619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79512" y="1844824"/>
            <a:ext cx="6768752" cy="2653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:"/>
              <a:defRPr/>
            </a:pPr>
            <a:r>
              <a:rPr lang="hr-HR" sz="32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hr-HR" sz="3200" dirty="0" smtClean="0">
                <a:solidFill>
                  <a:srgbClr val="002060"/>
                </a:solidFill>
                <a:latin typeface="Calibri"/>
              </a:rPr>
              <a:t>današnji procesori zahtijevaju hlađenje jezgre procesora</a:t>
            </a:r>
          </a:p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:"/>
              <a:defRPr/>
            </a:pPr>
            <a:r>
              <a:rPr lang="hr-HR" sz="3200" dirty="0" smtClean="0">
                <a:solidFill>
                  <a:srgbClr val="002060"/>
                </a:solidFill>
                <a:latin typeface="Calibri"/>
              </a:rPr>
              <a:t> kako bismo povećali radni takt procesora, potreban je </a:t>
            </a:r>
            <a:r>
              <a:rPr lang="hr-HR" sz="3200" b="1" dirty="0" smtClean="0">
                <a:solidFill>
                  <a:srgbClr val="002060"/>
                </a:solidFill>
                <a:latin typeface="Calibri"/>
              </a:rPr>
              <a:t>procesorski hladnjak (cooler)</a:t>
            </a:r>
            <a:endParaRPr lang="hr-HR" sz="3200" b="1" dirty="0">
              <a:solidFill>
                <a:srgbClr val="00206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5924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" y="-1"/>
            <a:ext cx="2619254" cy="908721"/>
          </a:xfrm>
          <a:prstGeom prst="rect">
            <a:avLst/>
          </a:prstGeom>
        </p:spPr>
      </p:pic>
      <p:sp>
        <p:nvSpPr>
          <p:cNvPr id="6" name="Pravokutnik 5"/>
          <p:cNvSpPr/>
          <p:nvPr/>
        </p:nvSpPr>
        <p:spPr>
          <a:xfrm>
            <a:off x="179512" y="764704"/>
            <a:ext cx="8760188" cy="45612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:"/>
              <a:defRPr/>
            </a:pPr>
            <a:r>
              <a:rPr lang="hr-HR" sz="32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hr-HR" sz="3200" b="1" dirty="0" smtClean="0">
                <a:solidFill>
                  <a:srgbClr val="002060"/>
                </a:solidFill>
                <a:latin typeface="Calibri"/>
              </a:rPr>
              <a:t>operativni </a:t>
            </a:r>
            <a:r>
              <a:rPr lang="hr-HR" sz="3200" b="1" dirty="0">
                <a:solidFill>
                  <a:srgbClr val="002060"/>
                </a:solidFill>
                <a:latin typeface="Calibri"/>
              </a:rPr>
              <a:t>sustav </a:t>
            </a:r>
            <a:r>
              <a:rPr lang="hr-HR" sz="3200" dirty="0">
                <a:solidFill>
                  <a:srgbClr val="002060"/>
                </a:solidFill>
                <a:latin typeface="Calibri"/>
              </a:rPr>
              <a:t>je skup osnovnih sustavnih programa koji upravljaju sklopovljem računala radi ostvarivanja osnovnih funkcija računala: </a:t>
            </a:r>
            <a:r>
              <a:rPr lang="hr-HR" sz="3200" b="1" dirty="0">
                <a:solidFill>
                  <a:srgbClr val="002060"/>
                </a:solidFill>
                <a:latin typeface="Calibri"/>
              </a:rPr>
              <a:t>ulaz, pohrana, obrada i izlaz podataka</a:t>
            </a:r>
            <a:r>
              <a:rPr lang="hr-HR" sz="3200" dirty="0" smtClean="0">
                <a:solidFill>
                  <a:srgbClr val="002060"/>
                </a:solidFill>
                <a:latin typeface="Calibri"/>
              </a:rPr>
              <a:t>.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:"/>
              <a:defRPr/>
            </a:pPr>
            <a:r>
              <a:rPr lang="hr-HR" sz="3200" dirty="0"/>
              <a:t> </a:t>
            </a:r>
            <a:r>
              <a:rPr lang="hr-HR" sz="3200" dirty="0">
                <a:solidFill>
                  <a:srgbClr val="002060"/>
                </a:solidFill>
                <a:latin typeface="Calibri"/>
              </a:rPr>
              <a:t>omogućuje vezu između sklopovlja i korisničkih programa</a:t>
            </a:r>
          </a:p>
          <a:p>
            <a:pPr marL="342900" indent="-342900" defTabSz="4572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:"/>
              <a:defRPr/>
            </a:pPr>
            <a:r>
              <a:rPr lang="hr-HR" sz="3200" dirty="0" smtClean="0">
                <a:solidFill>
                  <a:srgbClr val="002060"/>
                </a:solidFill>
                <a:latin typeface="Calibri"/>
              </a:rPr>
              <a:t> </a:t>
            </a:r>
            <a:r>
              <a:rPr lang="hr-HR" sz="3200" b="1" dirty="0" smtClean="0">
                <a:solidFill>
                  <a:srgbClr val="002060"/>
                </a:solidFill>
                <a:latin typeface="Calibri"/>
              </a:rPr>
              <a:t>zadaća</a:t>
            </a:r>
            <a:r>
              <a:rPr lang="hr-HR" sz="3200" dirty="0" smtClean="0">
                <a:solidFill>
                  <a:srgbClr val="002060"/>
                </a:solidFill>
                <a:latin typeface="Calibri"/>
              </a:rPr>
              <a:t> – organizacija djelotvornog iskorištavanja svih dijelova računala</a:t>
            </a:r>
            <a:endParaRPr lang="hr-HR" sz="3200" dirty="0">
              <a:solidFill>
                <a:srgbClr val="002060"/>
              </a:solidFill>
              <a:latin typeface="Calibri"/>
            </a:endParaRPr>
          </a:p>
          <a:p>
            <a:pPr marL="342900" lvl="0" indent="-342900" defTabSz="457200" fontAlgn="auto">
              <a:spcBef>
                <a:spcPct val="20000"/>
              </a:spcBef>
              <a:spcAft>
                <a:spcPts val="0"/>
              </a:spcAft>
              <a:buFont typeface="Wingdings" panose="05000000000000000000" pitchFamily="2" charset="2"/>
              <a:buChar char=":"/>
              <a:defRPr/>
            </a:pPr>
            <a:endParaRPr lang="hr-HR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3"/>
          <a:srcRect l="6210" t="11665" r="6850" b="9592"/>
          <a:stretch/>
        </p:blipFill>
        <p:spPr>
          <a:xfrm>
            <a:off x="4103440" y="4765772"/>
            <a:ext cx="5040560" cy="1944216"/>
          </a:xfrm>
          <a:prstGeom prst="rect">
            <a:avLst/>
          </a:prstGeom>
        </p:spPr>
      </p:pic>
      <p:grpSp>
        <p:nvGrpSpPr>
          <p:cNvPr id="10" name="Grupa 9"/>
          <p:cNvGrpSpPr/>
          <p:nvPr/>
        </p:nvGrpSpPr>
        <p:grpSpPr>
          <a:xfrm>
            <a:off x="600627" y="4721148"/>
            <a:ext cx="5231005" cy="2037163"/>
            <a:chOff x="600627" y="4721148"/>
            <a:chExt cx="5231005" cy="2037163"/>
          </a:xfrm>
        </p:grpSpPr>
        <p:sp>
          <p:nvSpPr>
            <p:cNvPr id="8" name="Elipsa 7"/>
            <p:cNvSpPr/>
            <p:nvPr/>
          </p:nvSpPr>
          <p:spPr>
            <a:xfrm>
              <a:off x="3671392" y="4721148"/>
              <a:ext cx="2160240" cy="1977142"/>
            </a:xfrm>
            <a:prstGeom prst="ellipse">
              <a:avLst/>
            </a:prstGeom>
            <a:noFill/>
            <a:ln w="38100">
              <a:solidFill>
                <a:srgbClr val="FF339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/>
            </a:p>
          </p:txBody>
        </p:sp>
        <p:sp>
          <p:nvSpPr>
            <p:cNvPr id="9" name="Pravokutnik 8"/>
            <p:cNvSpPr/>
            <p:nvPr/>
          </p:nvSpPr>
          <p:spPr>
            <a:xfrm>
              <a:off x="600627" y="4942429"/>
              <a:ext cx="3502813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hr-HR" sz="2800" dirty="0">
                  <a:solidFill>
                    <a:srgbClr val="FF3399"/>
                  </a:solidFill>
                  <a:latin typeface="Calibri"/>
                </a:rPr>
                <a:t>Najraširenije inačice </a:t>
              </a:r>
            </a:p>
            <a:p>
              <a:r>
                <a:rPr lang="hr-HR" sz="2800" dirty="0">
                  <a:solidFill>
                    <a:srgbClr val="FF3399"/>
                  </a:solidFill>
                  <a:latin typeface="Calibri"/>
                </a:rPr>
                <a:t>operativnog sustava </a:t>
              </a:r>
            </a:p>
            <a:p>
              <a:r>
                <a:rPr lang="hr-HR" sz="2800" dirty="0">
                  <a:solidFill>
                    <a:srgbClr val="FF3399"/>
                  </a:solidFill>
                  <a:latin typeface="Calibri"/>
                </a:rPr>
                <a:t>su  </a:t>
              </a:r>
              <a:r>
                <a:rPr lang="hr-HR" sz="2800" b="1" dirty="0">
                  <a:solidFill>
                    <a:srgbClr val="FF3399"/>
                  </a:solidFill>
                  <a:latin typeface="Calibri"/>
                </a:rPr>
                <a:t>Windowsi</a:t>
              </a:r>
              <a:r>
                <a:rPr lang="hr-HR" sz="2800" dirty="0">
                  <a:solidFill>
                    <a:srgbClr val="FF3399"/>
                  </a:solidFill>
                  <a:latin typeface="Calibri"/>
                </a:rPr>
                <a:t> (tvrtke Microsoft)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34065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428</Words>
  <Application>Microsoft Office PowerPoint</Application>
  <PresentationFormat>Prikaz na zaslonu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4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Tema sustava Office</vt:lpstr>
      <vt:lpstr>Građa računalnih uređaja i svojstva računala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PowerPoint prezentacija</vt:lpstr>
      <vt:lpstr>Jedinice za  količinu (kapacitet) memorije</vt:lpstr>
      <vt:lpstr>Kako saznati brzinu procesora i ostala svojstva računala?</vt:lpstr>
      <vt:lpstr>PowerPoint prezentacija</vt:lpstr>
      <vt:lpstr>Građa računalnih uređaja i svojstva računala</vt:lpstr>
    </vt:vector>
  </TitlesOfParts>
  <Company>MZOŠ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SVOJSTVA RAČUNALA</dc:title>
  <dc:creator>Vlatka</dc:creator>
  <cp:lastModifiedBy>Windows korisnik</cp:lastModifiedBy>
  <cp:revision>57</cp:revision>
  <dcterms:created xsi:type="dcterms:W3CDTF">2010-10-09T17:42:32Z</dcterms:created>
  <dcterms:modified xsi:type="dcterms:W3CDTF">2018-10-04T07:23:28Z</dcterms:modified>
</cp:coreProperties>
</file>