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79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5" r:id="rId14"/>
    <p:sldId id="269" r:id="rId15"/>
    <p:sldId id="270" r:id="rId16"/>
    <p:sldId id="272" r:id="rId17"/>
    <p:sldId id="273" r:id="rId18"/>
    <p:sldId id="276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BB43C-B9E6-430D-BFDB-625FFDE07876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E7F722B6-B7FD-43F4-8771-D718AF921554}">
      <dgm:prSet/>
      <dgm:spPr/>
      <dgm:t>
        <a:bodyPr/>
        <a:lstStyle/>
        <a:p>
          <a:r>
            <a:rPr lang="hr-HR" dirty="0"/>
            <a:t>Mediji za povezivanje mrežnih komponenti</a:t>
          </a:r>
          <a:endParaRPr lang="en-US" dirty="0"/>
        </a:p>
      </dgm:t>
    </dgm:pt>
    <dgm:pt modelId="{CBACDC34-9991-4600-8DAB-8A6622EFBA95}" type="parTrans" cxnId="{5DA706DA-9041-4083-A25D-F3F76201F342}">
      <dgm:prSet/>
      <dgm:spPr/>
      <dgm:t>
        <a:bodyPr/>
        <a:lstStyle/>
        <a:p>
          <a:endParaRPr lang="en-US"/>
        </a:p>
      </dgm:t>
    </dgm:pt>
    <dgm:pt modelId="{5E6DD82C-3487-47A7-9D71-76FE2AF2DEE1}" type="sibTrans" cxnId="{5DA706DA-9041-4083-A25D-F3F76201F342}">
      <dgm:prSet/>
      <dgm:spPr/>
      <dgm:t>
        <a:bodyPr/>
        <a:lstStyle/>
        <a:p>
          <a:endParaRPr lang="en-US"/>
        </a:p>
      </dgm:t>
    </dgm:pt>
    <dgm:pt modelId="{38CB133C-3014-48F3-8593-4A7C9C183F69}">
      <dgm:prSet/>
      <dgm:spPr/>
      <dgm:t>
        <a:bodyPr/>
        <a:lstStyle/>
        <a:p>
          <a:r>
            <a:rPr lang="hr-HR"/>
            <a:t>Na krajeve kabela postavlja se RJ-45 priključnica</a:t>
          </a:r>
          <a:endParaRPr lang="en-US"/>
        </a:p>
      </dgm:t>
    </dgm:pt>
    <dgm:pt modelId="{F66F983E-1416-4149-8E5C-4BBEF0DDFBD5}" type="parTrans" cxnId="{1AD2D742-4D80-4F55-8D86-4B856593673E}">
      <dgm:prSet/>
      <dgm:spPr/>
      <dgm:t>
        <a:bodyPr/>
        <a:lstStyle/>
        <a:p>
          <a:endParaRPr lang="en-US"/>
        </a:p>
      </dgm:t>
    </dgm:pt>
    <dgm:pt modelId="{1E55F9CF-3049-4E78-9815-29D7A06D0CF1}" type="sibTrans" cxnId="{1AD2D742-4D80-4F55-8D86-4B856593673E}">
      <dgm:prSet/>
      <dgm:spPr/>
      <dgm:t>
        <a:bodyPr/>
        <a:lstStyle/>
        <a:p>
          <a:endParaRPr lang="en-US"/>
        </a:p>
      </dgm:t>
    </dgm:pt>
    <dgm:pt modelId="{047ECB60-9B3D-44C6-B63D-7B124B0ED6C7}">
      <dgm:prSet/>
      <dgm:spPr/>
      <dgm:t>
        <a:bodyPr/>
        <a:lstStyle/>
        <a:p>
          <a:r>
            <a:rPr lang="hr-HR"/>
            <a:t>Ovisno o vrsti UTP kabela, njihova propusnost je 100, 1 000 Mbps</a:t>
          </a:r>
          <a:endParaRPr lang="en-US"/>
        </a:p>
      </dgm:t>
    </dgm:pt>
    <dgm:pt modelId="{9F7F3326-5866-4B32-874B-39C7F52790B1}" type="parTrans" cxnId="{7CB18232-5CA9-4298-B6EB-3D8CD514627C}">
      <dgm:prSet/>
      <dgm:spPr/>
      <dgm:t>
        <a:bodyPr/>
        <a:lstStyle/>
        <a:p>
          <a:endParaRPr lang="en-US"/>
        </a:p>
      </dgm:t>
    </dgm:pt>
    <dgm:pt modelId="{E085184B-6316-4AC2-B2EF-FF53B6D37EA5}" type="sibTrans" cxnId="{7CB18232-5CA9-4298-B6EB-3D8CD514627C}">
      <dgm:prSet/>
      <dgm:spPr/>
      <dgm:t>
        <a:bodyPr/>
        <a:lstStyle/>
        <a:p>
          <a:endParaRPr lang="en-US"/>
        </a:p>
      </dgm:t>
    </dgm:pt>
    <dgm:pt modelId="{334B9354-5F28-4282-BB5A-07105A7BFFAC}" type="pres">
      <dgm:prSet presAssocID="{ADABB43C-B9E6-430D-BFDB-625FFDE078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1C6DCDB-15D5-44BB-A7C6-7148857F4FF9}" type="pres">
      <dgm:prSet presAssocID="{E7F722B6-B7FD-43F4-8771-D718AF92155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059610E-2F79-49A2-93E9-7794A9DC4A55}" type="pres">
      <dgm:prSet presAssocID="{5E6DD82C-3487-47A7-9D71-76FE2AF2DEE1}" presName="sibTrans" presStyleLbl="sibTrans1D1" presStyleIdx="0" presStyleCnt="2"/>
      <dgm:spPr/>
      <dgm:t>
        <a:bodyPr/>
        <a:lstStyle/>
        <a:p>
          <a:endParaRPr lang="hr-HR"/>
        </a:p>
      </dgm:t>
    </dgm:pt>
    <dgm:pt modelId="{7F9D8304-E1AC-4A16-8DC2-93565211F953}" type="pres">
      <dgm:prSet presAssocID="{5E6DD82C-3487-47A7-9D71-76FE2AF2DEE1}" presName="connectorText" presStyleLbl="sibTrans1D1" presStyleIdx="0" presStyleCnt="2"/>
      <dgm:spPr/>
      <dgm:t>
        <a:bodyPr/>
        <a:lstStyle/>
        <a:p>
          <a:endParaRPr lang="hr-HR"/>
        </a:p>
      </dgm:t>
    </dgm:pt>
    <dgm:pt modelId="{E401FFA6-5100-4DB0-A3FB-A6BF84077CCC}" type="pres">
      <dgm:prSet presAssocID="{38CB133C-3014-48F3-8593-4A7C9C183F6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CD96A1C-0492-47D3-BEBB-70B3D40CADD2}" type="pres">
      <dgm:prSet presAssocID="{1E55F9CF-3049-4E78-9815-29D7A06D0CF1}" presName="sibTrans" presStyleLbl="sibTrans1D1" presStyleIdx="1" presStyleCnt="2"/>
      <dgm:spPr/>
      <dgm:t>
        <a:bodyPr/>
        <a:lstStyle/>
        <a:p>
          <a:endParaRPr lang="hr-HR"/>
        </a:p>
      </dgm:t>
    </dgm:pt>
    <dgm:pt modelId="{C8C3E451-0AB7-4F26-9FB8-D66599000DB4}" type="pres">
      <dgm:prSet presAssocID="{1E55F9CF-3049-4E78-9815-29D7A06D0CF1}" presName="connectorText" presStyleLbl="sibTrans1D1" presStyleIdx="1" presStyleCnt="2"/>
      <dgm:spPr/>
      <dgm:t>
        <a:bodyPr/>
        <a:lstStyle/>
        <a:p>
          <a:endParaRPr lang="hr-HR"/>
        </a:p>
      </dgm:t>
    </dgm:pt>
    <dgm:pt modelId="{969A5AF3-2063-4418-A5C8-6CFA759CE0F8}" type="pres">
      <dgm:prSet presAssocID="{047ECB60-9B3D-44C6-B63D-7B124B0ED6C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C6CAAA9-AB15-49CC-9FE0-02B775B8F3BA}" type="presOf" srcId="{1E55F9CF-3049-4E78-9815-29D7A06D0CF1}" destId="{4CD96A1C-0492-47D3-BEBB-70B3D40CADD2}" srcOrd="0" destOrd="0" presId="urn:microsoft.com/office/officeart/2016/7/layout/RepeatingBendingProcessNew"/>
    <dgm:cxn modelId="{AAF4A85E-58B9-4869-A33A-22208E5AAA8A}" type="presOf" srcId="{047ECB60-9B3D-44C6-B63D-7B124B0ED6C7}" destId="{969A5AF3-2063-4418-A5C8-6CFA759CE0F8}" srcOrd="0" destOrd="0" presId="urn:microsoft.com/office/officeart/2016/7/layout/RepeatingBendingProcessNew"/>
    <dgm:cxn modelId="{0BC91488-5054-4BE8-B6C5-296604F4AB81}" type="presOf" srcId="{ADABB43C-B9E6-430D-BFDB-625FFDE07876}" destId="{334B9354-5F28-4282-BB5A-07105A7BFFAC}" srcOrd="0" destOrd="0" presId="urn:microsoft.com/office/officeart/2016/7/layout/RepeatingBendingProcessNew"/>
    <dgm:cxn modelId="{B9812201-BAED-45B1-AE2C-4AFD18F99AC0}" type="presOf" srcId="{5E6DD82C-3487-47A7-9D71-76FE2AF2DEE1}" destId="{7F9D8304-E1AC-4A16-8DC2-93565211F953}" srcOrd="1" destOrd="0" presId="urn:microsoft.com/office/officeart/2016/7/layout/RepeatingBendingProcessNew"/>
    <dgm:cxn modelId="{A0A9C42A-64F9-4CED-B47C-34AB6B83493B}" type="presOf" srcId="{38CB133C-3014-48F3-8593-4A7C9C183F69}" destId="{E401FFA6-5100-4DB0-A3FB-A6BF84077CCC}" srcOrd="0" destOrd="0" presId="urn:microsoft.com/office/officeart/2016/7/layout/RepeatingBendingProcessNew"/>
    <dgm:cxn modelId="{C2B01672-AB70-4A69-B385-CBE21D68FB5E}" type="presOf" srcId="{1E55F9CF-3049-4E78-9815-29D7A06D0CF1}" destId="{C8C3E451-0AB7-4F26-9FB8-D66599000DB4}" srcOrd="1" destOrd="0" presId="urn:microsoft.com/office/officeart/2016/7/layout/RepeatingBendingProcessNew"/>
    <dgm:cxn modelId="{1AD2D742-4D80-4F55-8D86-4B856593673E}" srcId="{ADABB43C-B9E6-430D-BFDB-625FFDE07876}" destId="{38CB133C-3014-48F3-8593-4A7C9C183F69}" srcOrd="1" destOrd="0" parTransId="{F66F983E-1416-4149-8E5C-4BBEF0DDFBD5}" sibTransId="{1E55F9CF-3049-4E78-9815-29D7A06D0CF1}"/>
    <dgm:cxn modelId="{1143239E-C192-4FAA-BB9A-35D334146740}" type="presOf" srcId="{5E6DD82C-3487-47A7-9D71-76FE2AF2DEE1}" destId="{B059610E-2F79-49A2-93E9-7794A9DC4A55}" srcOrd="0" destOrd="0" presId="urn:microsoft.com/office/officeart/2016/7/layout/RepeatingBendingProcessNew"/>
    <dgm:cxn modelId="{5DA706DA-9041-4083-A25D-F3F76201F342}" srcId="{ADABB43C-B9E6-430D-BFDB-625FFDE07876}" destId="{E7F722B6-B7FD-43F4-8771-D718AF921554}" srcOrd="0" destOrd="0" parTransId="{CBACDC34-9991-4600-8DAB-8A6622EFBA95}" sibTransId="{5E6DD82C-3487-47A7-9D71-76FE2AF2DEE1}"/>
    <dgm:cxn modelId="{FC49FA9E-2790-4B15-AB83-D460477DCAFB}" type="presOf" srcId="{E7F722B6-B7FD-43F4-8771-D718AF921554}" destId="{21C6DCDB-15D5-44BB-A7C6-7148857F4FF9}" srcOrd="0" destOrd="0" presId="urn:microsoft.com/office/officeart/2016/7/layout/RepeatingBendingProcessNew"/>
    <dgm:cxn modelId="{7CB18232-5CA9-4298-B6EB-3D8CD514627C}" srcId="{ADABB43C-B9E6-430D-BFDB-625FFDE07876}" destId="{047ECB60-9B3D-44C6-B63D-7B124B0ED6C7}" srcOrd="2" destOrd="0" parTransId="{9F7F3326-5866-4B32-874B-39C7F52790B1}" sibTransId="{E085184B-6316-4AC2-B2EF-FF53B6D37EA5}"/>
    <dgm:cxn modelId="{ACB2159E-F56A-4E7A-849E-9E895B9813B3}" type="presParOf" srcId="{334B9354-5F28-4282-BB5A-07105A7BFFAC}" destId="{21C6DCDB-15D5-44BB-A7C6-7148857F4FF9}" srcOrd="0" destOrd="0" presId="urn:microsoft.com/office/officeart/2016/7/layout/RepeatingBendingProcessNew"/>
    <dgm:cxn modelId="{E52FD994-300A-409B-98E3-2EC8D7A1BEA5}" type="presParOf" srcId="{334B9354-5F28-4282-BB5A-07105A7BFFAC}" destId="{B059610E-2F79-49A2-93E9-7794A9DC4A55}" srcOrd="1" destOrd="0" presId="urn:microsoft.com/office/officeart/2016/7/layout/RepeatingBendingProcessNew"/>
    <dgm:cxn modelId="{C3086FD5-3C80-4108-B70A-153C482E0FFF}" type="presParOf" srcId="{B059610E-2F79-49A2-93E9-7794A9DC4A55}" destId="{7F9D8304-E1AC-4A16-8DC2-93565211F953}" srcOrd="0" destOrd="0" presId="urn:microsoft.com/office/officeart/2016/7/layout/RepeatingBendingProcessNew"/>
    <dgm:cxn modelId="{F57C929F-0847-4213-B97F-FDB602144AA4}" type="presParOf" srcId="{334B9354-5F28-4282-BB5A-07105A7BFFAC}" destId="{E401FFA6-5100-4DB0-A3FB-A6BF84077CCC}" srcOrd="2" destOrd="0" presId="urn:microsoft.com/office/officeart/2016/7/layout/RepeatingBendingProcessNew"/>
    <dgm:cxn modelId="{CE018610-F8D1-42E5-AB93-A2B32F2E8661}" type="presParOf" srcId="{334B9354-5F28-4282-BB5A-07105A7BFFAC}" destId="{4CD96A1C-0492-47D3-BEBB-70B3D40CADD2}" srcOrd="3" destOrd="0" presId="urn:microsoft.com/office/officeart/2016/7/layout/RepeatingBendingProcessNew"/>
    <dgm:cxn modelId="{17F63161-EAB1-45B8-92BC-D40EC31F1FCA}" type="presParOf" srcId="{4CD96A1C-0492-47D3-BEBB-70B3D40CADD2}" destId="{C8C3E451-0AB7-4F26-9FB8-D66599000DB4}" srcOrd="0" destOrd="0" presId="urn:microsoft.com/office/officeart/2016/7/layout/RepeatingBendingProcessNew"/>
    <dgm:cxn modelId="{F8623735-21C7-45B0-8845-3D7B4B1EEFC9}" type="presParOf" srcId="{334B9354-5F28-4282-BB5A-07105A7BFFAC}" destId="{969A5AF3-2063-4418-A5C8-6CFA759CE0F8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FEC4B7-432E-4888-9FD2-82C6B5D30155}" type="doc">
      <dgm:prSet loTypeId="urn:microsoft.com/office/officeart/2005/8/layout/process4" loCatId="process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7F0730B-E520-4B15-AA9D-CA7B4563B51F}">
      <dgm:prSet/>
      <dgm:spPr/>
      <dgm:t>
        <a:bodyPr/>
        <a:lstStyle/>
        <a:p>
          <a:r>
            <a:rPr lang="hr-HR" dirty="0"/>
            <a:t>Pristup internetu omogućuju nam tvrtke – pružatelji internetskih usluga ISP (Internet Service </a:t>
          </a:r>
          <a:r>
            <a:rPr lang="hr-HR" dirty="0" err="1"/>
            <a:t>Provider</a:t>
          </a:r>
          <a:r>
            <a:rPr lang="hr-HR" dirty="0"/>
            <a:t>)</a:t>
          </a:r>
          <a:endParaRPr lang="en-US" dirty="0"/>
        </a:p>
      </dgm:t>
    </dgm:pt>
    <dgm:pt modelId="{59950090-EC46-4353-8845-F92F623F1D83}" type="parTrans" cxnId="{D1BD15D7-F5A3-419B-BC68-C7545E376391}">
      <dgm:prSet/>
      <dgm:spPr/>
      <dgm:t>
        <a:bodyPr/>
        <a:lstStyle/>
        <a:p>
          <a:endParaRPr lang="en-US"/>
        </a:p>
      </dgm:t>
    </dgm:pt>
    <dgm:pt modelId="{B5AA36CD-5650-4D4D-945C-4330A4569EE9}" type="sibTrans" cxnId="{D1BD15D7-F5A3-419B-BC68-C7545E376391}">
      <dgm:prSet/>
      <dgm:spPr/>
      <dgm:t>
        <a:bodyPr/>
        <a:lstStyle/>
        <a:p>
          <a:endParaRPr lang="en-US"/>
        </a:p>
      </dgm:t>
    </dgm:pt>
    <dgm:pt modelId="{6F6C9F84-93BA-423C-B473-5FF4BB442DB6}">
      <dgm:prSet/>
      <dgm:spPr/>
      <dgm:t>
        <a:bodyPr/>
        <a:lstStyle/>
        <a:p>
          <a:r>
            <a:rPr lang="hr-HR" dirty="0"/>
            <a:t>Uz korisnički račun dobivamo:</a:t>
          </a:r>
          <a:endParaRPr lang="en-US" dirty="0"/>
        </a:p>
      </dgm:t>
    </dgm:pt>
    <dgm:pt modelId="{4B5A9C58-3F7A-469B-8C71-421193F3F5FF}" type="parTrans" cxnId="{71C678B3-561B-4BE9-9F55-7B870B464195}">
      <dgm:prSet/>
      <dgm:spPr/>
      <dgm:t>
        <a:bodyPr/>
        <a:lstStyle/>
        <a:p>
          <a:endParaRPr lang="en-US"/>
        </a:p>
      </dgm:t>
    </dgm:pt>
    <dgm:pt modelId="{F2C0A47B-8153-45B7-9328-D2A4BABD82C2}" type="sibTrans" cxnId="{71C678B3-561B-4BE9-9F55-7B870B464195}">
      <dgm:prSet/>
      <dgm:spPr/>
      <dgm:t>
        <a:bodyPr/>
        <a:lstStyle/>
        <a:p>
          <a:endParaRPr lang="en-US"/>
        </a:p>
      </dgm:t>
    </dgm:pt>
    <dgm:pt modelId="{8BB7A65C-A765-49B8-B9A0-0A6C1E5BA37D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hr-HR" dirty="0"/>
            <a:t>korisničko ime (</a:t>
          </a:r>
          <a:r>
            <a:rPr lang="hr-HR" dirty="0" err="1"/>
            <a:t>username</a:t>
          </a:r>
          <a:r>
            <a:rPr lang="hr-HR" dirty="0"/>
            <a:t>) i lozinku (password)</a:t>
          </a:r>
          <a:endParaRPr lang="en-US" dirty="0"/>
        </a:p>
      </dgm:t>
    </dgm:pt>
    <dgm:pt modelId="{DF547588-0001-4D3E-95B0-EBF98FD1A52B}" type="parTrans" cxnId="{636C1069-3A6B-4F14-8F88-867DBBA8EBAB}">
      <dgm:prSet/>
      <dgm:spPr/>
      <dgm:t>
        <a:bodyPr/>
        <a:lstStyle/>
        <a:p>
          <a:endParaRPr lang="en-US"/>
        </a:p>
      </dgm:t>
    </dgm:pt>
    <dgm:pt modelId="{974AFD8C-B21D-449E-8352-F77AEE64DB5E}" type="sibTrans" cxnId="{636C1069-3A6B-4F14-8F88-867DBBA8EBAB}">
      <dgm:prSet/>
      <dgm:spPr/>
      <dgm:t>
        <a:bodyPr/>
        <a:lstStyle/>
        <a:p>
          <a:endParaRPr lang="en-US"/>
        </a:p>
      </dgm:t>
    </dgm:pt>
    <dgm:pt modelId="{8579BF43-D396-4115-9D80-9A822605D8A5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hr-HR" dirty="0"/>
            <a:t>adresu e-pošte (e-mail)</a:t>
          </a:r>
          <a:endParaRPr lang="en-US" dirty="0"/>
        </a:p>
      </dgm:t>
    </dgm:pt>
    <dgm:pt modelId="{5E51499C-9012-4C6A-9AE9-B2FDBE066823}" type="parTrans" cxnId="{5536995F-7689-428D-9EE3-84ECAC42F5BF}">
      <dgm:prSet/>
      <dgm:spPr/>
      <dgm:t>
        <a:bodyPr/>
        <a:lstStyle/>
        <a:p>
          <a:endParaRPr lang="en-US"/>
        </a:p>
      </dgm:t>
    </dgm:pt>
    <dgm:pt modelId="{217917D9-F33F-41DC-81BF-1333E690830F}" type="sibTrans" cxnId="{5536995F-7689-428D-9EE3-84ECAC42F5BF}">
      <dgm:prSet/>
      <dgm:spPr/>
      <dgm:t>
        <a:bodyPr/>
        <a:lstStyle/>
        <a:p>
          <a:endParaRPr lang="en-US"/>
        </a:p>
      </dgm:t>
    </dgm:pt>
    <dgm:pt modelId="{AE169C76-F529-46C3-94CF-A976879AC2D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hr-HR" dirty="0"/>
            <a:t>prostor na poslužitelju za smještaj osobnih stranica</a:t>
          </a:r>
          <a:endParaRPr lang="en-US" dirty="0"/>
        </a:p>
      </dgm:t>
    </dgm:pt>
    <dgm:pt modelId="{60844585-F47C-4990-A49A-5D17216CF12A}" type="parTrans" cxnId="{80DEB0B4-E0A5-455C-A358-CFD0E2B6550D}">
      <dgm:prSet/>
      <dgm:spPr/>
      <dgm:t>
        <a:bodyPr/>
        <a:lstStyle/>
        <a:p>
          <a:endParaRPr lang="en-US"/>
        </a:p>
      </dgm:t>
    </dgm:pt>
    <dgm:pt modelId="{A46C5483-75A4-4854-8F36-3BEB2CE31CC3}" type="sibTrans" cxnId="{80DEB0B4-E0A5-455C-A358-CFD0E2B6550D}">
      <dgm:prSet/>
      <dgm:spPr/>
      <dgm:t>
        <a:bodyPr/>
        <a:lstStyle/>
        <a:p>
          <a:endParaRPr lang="en-US"/>
        </a:p>
      </dgm:t>
    </dgm:pt>
    <dgm:pt modelId="{A53A5AA5-B0B4-4272-842F-50853F2E5C0B}" type="pres">
      <dgm:prSet presAssocID="{C7FEC4B7-432E-4888-9FD2-82C6B5D301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4A22101-CFFA-46E4-83A6-052BF31A3C65}" type="pres">
      <dgm:prSet presAssocID="{6F6C9F84-93BA-423C-B473-5FF4BB442DB6}" presName="boxAndChildren" presStyleCnt="0"/>
      <dgm:spPr/>
    </dgm:pt>
    <dgm:pt modelId="{81593AA6-CE12-4D7B-892F-59578E99A040}" type="pres">
      <dgm:prSet presAssocID="{6F6C9F84-93BA-423C-B473-5FF4BB442DB6}" presName="parentTextBox" presStyleLbl="node1" presStyleIdx="0" presStyleCnt="2"/>
      <dgm:spPr/>
      <dgm:t>
        <a:bodyPr/>
        <a:lstStyle/>
        <a:p>
          <a:endParaRPr lang="hr-HR"/>
        </a:p>
      </dgm:t>
    </dgm:pt>
    <dgm:pt modelId="{A009BC9B-2E38-4296-A0A3-8DBCD71A1AED}" type="pres">
      <dgm:prSet presAssocID="{6F6C9F84-93BA-423C-B473-5FF4BB442DB6}" presName="entireBox" presStyleLbl="node1" presStyleIdx="0" presStyleCnt="2" custLinFactNeighborX="19075" custLinFactNeighborY="90"/>
      <dgm:spPr/>
      <dgm:t>
        <a:bodyPr/>
        <a:lstStyle/>
        <a:p>
          <a:endParaRPr lang="hr-HR"/>
        </a:p>
      </dgm:t>
    </dgm:pt>
    <dgm:pt modelId="{4D8CFA27-7BE1-44A5-86D3-4080BD791E53}" type="pres">
      <dgm:prSet presAssocID="{6F6C9F84-93BA-423C-B473-5FF4BB442DB6}" presName="descendantBox" presStyleCnt="0"/>
      <dgm:spPr/>
    </dgm:pt>
    <dgm:pt modelId="{7C10853D-2179-4956-9888-9B69A03C0A83}" type="pres">
      <dgm:prSet presAssocID="{8BB7A65C-A765-49B8-B9A0-0A6C1E5BA37D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C81C07F-76D6-4072-B005-F5CD8FACB3A5}" type="pres">
      <dgm:prSet presAssocID="{8579BF43-D396-4115-9D80-9A822605D8A5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1E34E82-D838-4D4D-8FA0-7E0F351BBF44}" type="pres">
      <dgm:prSet presAssocID="{AE169C76-F529-46C3-94CF-A976879AC2D8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24D23D-615B-474F-A483-5D10E798BD56}" type="pres">
      <dgm:prSet presAssocID="{B5AA36CD-5650-4D4D-945C-4330A4569EE9}" presName="sp" presStyleCnt="0"/>
      <dgm:spPr/>
    </dgm:pt>
    <dgm:pt modelId="{A1FB0376-3A0E-4C64-8B6C-50614672F5C6}" type="pres">
      <dgm:prSet presAssocID="{37F0730B-E520-4B15-AA9D-CA7B4563B51F}" presName="arrowAndChildren" presStyleCnt="0"/>
      <dgm:spPr/>
    </dgm:pt>
    <dgm:pt modelId="{0B85F511-ED24-4D05-A4C4-67EB2B3553E8}" type="pres">
      <dgm:prSet presAssocID="{37F0730B-E520-4B15-AA9D-CA7B4563B51F}" presName="parentTextArrow" presStyleLbl="node1" presStyleIdx="1" presStyleCnt="2"/>
      <dgm:spPr/>
      <dgm:t>
        <a:bodyPr/>
        <a:lstStyle/>
        <a:p>
          <a:endParaRPr lang="hr-HR"/>
        </a:p>
      </dgm:t>
    </dgm:pt>
  </dgm:ptLst>
  <dgm:cxnLst>
    <dgm:cxn modelId="{5536995F-7689-428D-9EE3-84ECAC42F5BF}" srcId="{6F6C9F84-93BA-423C-B473-5FF4BB442DB6}" destId="{8579BF43-D396-4115-9D80-9A822605D8A5}" srcOrd="1" destOrd="0" parTransId="{5E51499C-9012-4C6A-9AE9-B2FDBE066823}" sibTransId="{217917D9-F33F-41DC-81BF-1333E690830F}"/>
    <dgm:cxn modelId="{741DAE6F-2A52-4CDC-AC2D-B93E6C4360EE}" type="presOf" srcId="{37F0730B-E520-4B15-AA9D-CA7B4563B51F}" destId="{0B85F511-ED24-4D05-A4C4-67EB2B3553E8}" srcOrd="0" destOrd="0" presId="urn:microsoft.com/office/officeart/2005/8/layout/process4"/>
    <dgm:cxn modelId="{AC1963AC-698D-48C5-818F-1C7584ECD19E}" type="presOf" srcId="{8BB7A65C-A765-49B8-B9A0-0A6C1E5BA37D}" destId="{7C10853D-2179-4956-9888-9B69A03C0A83}" srcOrd="0" destOrd="0" presId="urn:microsoft.com/office/officeart/2005/8/layout/process4"/>
    <dgm:cxn modelId="{636C1069-3A6B-4F14-8F88-867DBBA8EBAB}" srcId="{6F6C9F84-93BA-423C-B473-5FF4BB442DB6}" destId="{8BB7A65C-A765-49B8-B9A0-0A6C1E5BA37D}" srcOrd="0" destOrd="0" parTransId="{DF547588-0001-4D3E-95B0-EBF98FD1A52B}" sibTransId="{974AFD8C-B21D-449E-8352-F77AEE64DB5E}"/>
    <dgm:cxn modelId="{216988F5-6A1B-4500-B9F7-EB81B37040BF}" type="presOf" srcId="{AE169C76-F529-46C3-94CF-A976879AC2D8}" destId="{91E34E82-D838-4D4D-8FA0-7E0F351BBF44}" srcOrd="0" destOrd="0" presId="urn:microsoft.com/office/officeart/2005/8/layout/process4"/>
    <dgm:cxn modelId="{D1BD15D7-F5A3-419B-BC68-C7545E376391}" srcId="{C7FEC4B7-432E-4888-9FD2-82C6B5D30155}" destId="{37F0730B-E520-4B15-AA9D-CA7B4563B51F}" srcOrd="0" destOrd="0" parTransId="{59950090-EC46-4353-8845-F92F623F1D83}" sibTransId="{B5AA36CD-5650-4D4D-945C-4330A4569EE9}"/>
    <dgm:cxn modelId="{60BD286C-29C3-4ED0-99C5-1E8D3C38CC98}" type="presOf" srcId="{8579BF43-D396-4115-9D80-9A822605D8A5}" destId="{3C81C07F-76D6-4072-B005-F5CD8FACB3A5}" srcOrd="0" destOrd="0" presId="urn:microsoft.com/office/officeart/2005/8/layout/process4"/>
    <dgm:cxn modelId="{71C678B3-561B-4BE9-9F55-7B870B464195}" srcId="{C7FEC4B7-432E-4888-9FD2-82C6B5D30155}" destId="{6F6C9F84-93BA-423C-B473-5FF4BB442DB6}" srcOrd="1" destOrd="0" parTransId="{4B5A9C58-3F7A-469B-8C71-421193F3F5FF}" sibTransId="{F2C0A47B-8153-45B7-9328-D2A4BABD82C2}"/>
    <dgm:cxn modelId="{FB661534-B4A1-4897-B06F-494400150E3C}" type="presOf" srcId="{6F6C9F84-93BA-423C-B473-5FF4BB442DB6}" destId="{A009BC9B-2E38-4296-A0A3-8DBCD71A1AED}" srcOrd="1" destOrd="0" presId="urn:microsoft.com/office/officeart/2005/8/layout/process4"/>
    <dgm:cxn modelId="{CBCCB404-C8C4-461A-A332-E6E62B6611F1}" type="presOf" srcId="{C7FEC4B7-432E-4888-9FD2-82C6B5D30155}" destId="{A53A5AA5-B0B4-4272-842F-50853F2E5C0B}" srcOrd="0" destOrd="0" presId="urn:microsoft.com/office/officeart/2005/8/layout/process4"/>
    <dgm:cxn modelId="{90DA3918-82F1-4952-AAAE-A0FB2348B5C9}" type="presOf" srcId="{6F6C9F84-93BA-423C-B473-5FF4BB442DB6}" destId="{81593AA6-CE12-4D7B-892F-59578E99A040}" srcOrd="0" destOrd="0" presId="urn:microsoft.com/office/officeart/2005/8/layout/process4"/>
    <dgm:cxn modelId="{80DEB0B4-E0A5-455C-A358-CFD0E2B6550D}" srcId="{6F6C9F84-93BA-423C-B473-5FF4BB442DB6}" destId="{AE169C76-F529-46C3-94CF-A976879AC2D8}" srcOrd="2" destOrd="0" parTransId="{60844585-F47C-4990-A49A-5D17216CF12A}" sibTransId="{A46C5483-75A4-4854-8F36-3BEB2CE31CC3}"/>
    <dgm:cxn modelId="{74BDC787-6A31-437F-9931-25BF8DA252A7}" type="presParOf" srcId="{A53A5AA5-B0B4-4272-842F-50853F2E5C0B}" destId="{C4A22101-CFFA-46E4-83A6-052BF31A3C65}" srcOrd="0" destOrd="0" presId="urn:microsoft.com/office/officeart/2005/8/layout/process4"/>
    <dgm:cxn modelId="{AED25834-AB54-4859-906A-DAFD6C4EDE0A}" type="presParOf" srcId="{C4A22101-CFFA-46E4-83A6-052BF31A3C65}" destId="{81593AA6-CE12-4D7B-892F-59578E99A040}" srcOrd="0" destOrd="0" presId="urn:microsoft.com/office/officeart/2005/8/layout/process4"/>
    <dgm:cxn modelId="{4A965EAD-DB45-4365-B2B4-58ACA5A9B0A0}" type="presParOf" srcId="{C4A22101-CFFA-46E4-83A6-052BF31A3C65}" destId="{A009BC9B-2E38-4296-A0A3-8DBCD71A1AED}" srcOrd="1" destOrd="0" presId="urn:microsoft.com/office/officeart/2005/8/layout/process4"/>
    <dgm:cxn modelId="{8DB14FA8-6C20-4000-B89D-2F23265F8250}" type="presParOf" srcId="{C4A22101-CFFA-46E4-83A6-052BF31A3C65}" destId="{4D8CFA27-7BE1-44A5-86D3-4080BD791E53}" srcOrd="2" destOrd="0" presId="urn:microsoft.com/office/officeart/2005/8/layout/process4"/>
    <dgm:cxn modelId="{B762D434-350A-47EC-ACD0-582C3B867759}" type="presParOf" srcId="{4D8CFA27-7BE1-44A5-86D3-4080BD791E53}" destId="{7C10853D-2179-4956-9888-9B69A03C0A83}" srcOrd="0" destOrd="0" presId="urn:microsoft.com/office/officeart/2005/8/layout/process4"/>
    <dgm:cxn modelId="{FDF0948D-A42C-404E-B1CD-B810F571E001}" type="presParOf" srcId="{4D8CFA27-7BE1-44A5-86D3-4080BD791E53}" destId="{3C81C07F-76D6-4072-B005-F5CD8FACB3A5}" srcOrd="1" destOrd="0" presId="urn:microsoft.com/office/officeart/2005/8/layout/process4"/>
    <dgm:cxn modelId="{CEA2AF3C-020A-421D-BFA5-757965754DF7}" type="presParOf" srcId="{4D8CFA27-7BE1-44A5-86D3-4080BD791E53}" destId="{91E34E82-D838-4D4D-8FA0-7E0F351BBF44}" srcOrd="2" destOrd="0" presId="urn:microsoft.com/office/officeart/2005/8/layout/process4"/>
    <dgm:cxn modelId="{24CE780C-E2BD-4A91-976B-29980D329DC5}" type="presParOf" srcId="{A53A5AA5-B0B4-4272-842F-50853F2E5C0B}" destId="{0124D23D-615B-474F-A483-5D10E798BD56}" srcOrd="1" destOrd="0" presId="urn:microsoft.com/office/officeart/2005/8/layout/process4"/>
    <dgm:cxn modelId="{91158DBF-AF94-4566-B0DA-5FB7D6BCEA79}" type="presParOf" srcId="{A53A5AA5-B0B4-4272-842F-50853F2E5C0B}" destId="{A1FB0376-3A0E-4C64-8B6C-50614672F5C6}" srcOrd="2" destOrd="0" presId="urn:microsoft.com/office/officeart/2005/8/layout/process4"/>
    <dgm:cxn modelId="{FD5041E8-7D40-4C58-BBF7-1A0686C27679}" type="presParOf" srcId="{A1FB0376-3A0E-4C64-8B6C-50614672F5C6}" destId="{0B85F511-ED24-4D05-A4C4-67EB2B3553E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10B95E-72D8-4885-9CC5-95A6279638D8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0B77DFD-57B0-42DC-919A-2EC278082DBD}">
      <dgm:prSet/>
      <dgm:spPr/>
      <dgm:t>
        <a:bodyPr/>
        <a:lstStyle/>
        <a:p>
          <a:r>
            <a:rPr lang="hr-HR" dirty="0"/>
            <a:t>potreba postavljanja, reprodukcije i dijeljenja kvalitetnih videozapisa</a:t>
          </a:r>
          <a:endParaRPr lang="en-US" dirty="0"/>
        </a:p>
      </dgm:t>
    </dgm:pt>
    <dgm:pt modelId="{7D841899-C475-49AB-9F83-2AD0BE556F4F}" type="parTrans" cxnId="{7AA8DE83-A8B4-45A4-96F3-C5A0B94D059F}">
      <dgm:prSet/>
      <dgm:spPr/>
      <dgm:t>
        <a:bodyPr/>
        <a:lstStyle/>
        <a:p>
          <a:endParaRPr lang="en-US"/>
        </a:p>
      </dgm:t>
    </dgm:pt>
    <dgm:pt modelId="{D7A36C75-951B-481C-8990-E1CA8352CC7B}" type="sibTrans" cxnId="{7AA8DE83-A8B4-45A4-96F3-C5A0B94D059F}">
      <dgm:prSet/>
      <dgm:spPr/>
      <dgm:t>
        <a:bodyPr/>
        <a:lstStyle/>
        <a:p>
          <a:endParaRPr lang="en-US"/>
        </a:p>
      </dgm:t>
    </dgm:pt>
    <dgm:pt modelId="{671F447F-E0A8-4976-A06E-BFEAC5A478A1}">
      <dgm:prSet/>
      <dgm:spPr/>
      <dgm:t>
        <a:bodyPr/>
        <a:lstStyle/>
        <a:p>
          <a:r>
            <a:rPr lang="hr-HR"/>
            <a:t>nastava i učenje pomoću interneta</a:t>
          </a:r>
          <a:endParaRPr lang="en-US"/>
        </a:p>
      </dgm:t>
    </dgm:pt>
    <dgm:pt modelId="{A9F0BAE5-C458-4471-A511-E642FAFA6F5A}" type="parTrans" cxnId="{8C4454F1-0D2E-400E-80BE-630EC0BD6AAC}">
      <dgm:prSet/>
      <dgm:spPr/>
      <dgm:t>
        <a:bodyPr/>
        <a:lstStyle/>
        <a:p>
          <a:endParaRPr lang="en-US"/>
        </a:p>
      </dgm:t>
    </dgm:pt>
    <dgm:pt modelId="{C08D9081-62E0-4168-938A-D2D678AE0473}" type="sibTrans" cxnId="{8C4454F1-0D2E-400E-80BE-630EC0BD6AAC}">
      <dgm:prSet/>
      <dgm:spPr/>
      <dgm:t>
        <a:bodyPr/>
        <a:lstStyle/>
        <a:p>
          <a:endParaRPr lang="en-US"/>
        </a:p>
      </dgm:t>
    </dgm:pt>
    <dgm:pt modelId="{4F97CE03-E850-4DC5-9DFC-941372CFB6B9}">
      <dgm:prSet/>
      <dgm:spPr/>
      <dgm:t>
        <a:bodyPr/>
        <a:lstStyle/>
        <a:p>
          <a:r>
            <a:rPr lang="hr-HR"/>
            <a:t>preduvjet za razvoj poduzetništva i društva u cjelini</a:t>
          </a:r>
          <a:endParaRPr lang="en-US"/>
        </a:p>
      </dgm:t>
    </dgm:pt>
    <dgm:pt modelId="{06B2E7EF-ED86-46D2-8DBE-495162836647}" type="parTrans" cxnId="{B5F523A3-AE64-49C1-9A85-CCE9A82E9FE4}">
      <dgm:prSet/>
      <dgm:spPr/>
      <dgm:t>
        <a:bodyPr/>
        <a:lstStyle/>
        <a:p>
          <a:endParaRPr lang="en-US"/>
        </a:p>
      </dgm:t>
    </dgm:pt>
    <dgm:pt modelId="{1B0A1DBE-0500-454B-9D8E-9E92FDA9A0A2}" type="sibTrans" cxnId="{B5F523A3-AE64-49C1-9A85-CCE9A82E9FE4}">
      <dgm:prSet/>
      <dgm:spPr/>
      <dgm:t>
        <a:bodyPr/>
        <a:lstStyle/>
        <a:p>
          <a:endParaRPr lang="en-US"/>
        </a:p>
      </dgm:t>
    </dgm:pt>
    <dgm:pt modelId="{914AD5FB-6D01-4A3B-B709-1C13F56D2A9F}" type="pres">
      <dgm:prSet presAssocID="{D010B95E-72D8-4885-9CC5-95A6279638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640545B3-098A-4C23-9511-88FBF842034B}" type="pres">
      <dgm:prSet presAssocID="{10B77DFD-57B0-42DC-919A-2EC278082DBD}" presName="hierRoot1" presStyleCnt="0"/>
      <dgm:spPr/>
    </dgm:pt>
    <dgm:pt modelId="{34F5282C-56AF-4301-B0A5-ECD6EB32D844}" type="pres">
      <dgm:prSet presAssocID="{10B77DFD-57B0-42DC-919A-2EC278082DBD}" presName="composite" presStyleCnt="0"/>
      <dgm:spPr/>
    </dgm:pt>
    <dgm:pt modelId="{0980CF2F-161D-4463-8664-A630582B2A0C}" type="pres">
      <dgm:prSet presAssocID="{10B77DFD-57B0-42DC-919A-2EC278082DBD}" presName="background" presStyleLbl="node0" presStyleIdx="0" presStyleCnt="3"/>
      <dgm:spPr/>
    </dgm:pt>
    <dgm:pt modelId="{2CDCFCA5-F8AF-4CE2-B86E-A1F48AC3D6E9}" type="pres">
      <dgm:prSet presAssocID="{10B77DFD-57B0-42DC-919A-2EC278082DBD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F25CE2F-A9A2-414B-A051-63884B377CC9}" type="pres">
      <dgm:prSet presAssocID="{10B77DFD-57B0-42DC-919A-2EC278082DBD}" presName="hierChild2" presStyleCnt="0"/>
      <dgm:spPr/>
    </dgm:pt>
    <dgm:pt modelId="{7BA42B09-7F70-48A6-B9E6-A962CC80FD05}" type="pres">
      <dgm:prSet presAssocID="{671F447F-E0A8-4976-A06E-BFEAC5A478A1}" presName="hierRoot1" presStyleCnt="0"/>
      <dgm:spPr/>
    </dgm:pt>
    <dgm:pt modelId="{CBC40D4F-0488-4A60-AAAD-53777B80662C}" type="pres">
      <dgm:prSet presAssocID="{671F447F-E0A8-4976-A06E-BFEAC5A478A1}" presName="composite" presStyleCnt="0"/>
      <dgm:spPr/>
    </dgm:pt>
    <dgm:pt modelId="{881D21EA-9294-4528-96A9-C3A96CC94A7C}" type="pres">
      <dgm:prSet presAssocID="{671F447F-E0A8-4976-A06E-BFEAC5A478A1}" presName="background" presStyleLbl="node0" presStyleIdx="1" presStyleCnt="3"/>
      <dgm:spPr/>
    </dgm:pt>
    <dgm:pt modelId="{48655F06-EA11-4768-BCC8-C3FA43E85A73}" type="pres">
      <dgm:prSet presAssocID="{671F447F-E0A8-4976-A06E-BFEAC5A478A1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D73D3AB-CBF0-4F03-828D-2E82754BC0C0}" type="pres">
      <dgm:prSet presAssocID="{671F447F-E0A8-4976-A06E-BFEAC5A478A1}" presName="hierChild2" presStyleCnt="0"/>
      <dgm:spPr/>
    </dgm:pt>
    <dgm:pt modelId="{6527CF2C-F588-4A99-A7BB-94560309B821}" type="pres">
      <dgm:prSet presAssocID="{4F97CE03-E850-4DC5-9DFC-941372CFB6B9}" presName="hierRoot1" presStyleCnt="0"/>
      <dgm:spPr/>
    </dgm:pt>
    <dgm:pt modelId="{CBEEBB77-B457-4127-B7FA-05DF8AB59064}" type="pres">
      <dgm:prSet presAssocID="{4F97CE03-E850-4DC5-9DFC-941372CFB6B9}" presName="composite" presStyleCnt="0"/>
      <dgm:spPr/>
    </dgm:pt>
    <dgm:pt modelId="{F8514F32-BF08-4C8C-AB13-CDE1FEE3A249}" type="pres">
      <dgm:prSet presAssocID="{4F97CE03-E850-4DC5-9DFC-941372CFB6B9}" presName="background" presStyleLbl="node0" presStyleIdx="2" presStyleCnt="3"/>
      <dgm:spPr/>
    </dgm:pt>
    <dgm:pt modelId="{F881AD0C-956F-4274-9801-9224C20CC1E7}" type="pres">
      <dgm:prSet presAssocID="{4F97CE03-E850-4DC5-9DFC-941372CFB6B9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53245E05-CA52-435A-9056-421E04566AD2}" type="pres">
      <dgm:prSet presAssocID="{4F97CE03-E850-4DC5-9DFC-941372CFB6B9}" presName="hierChild2" presStyleCnt="0"/>
      <dgm:spPr/>
    </dgm:pt>
  </dgm:ptLst>
  <dgm:cxnLst>
    <dgm:cxn modelId="{B5F523A3-AE64-49C1-9A85-CCE9A82E9FE4}" srcId="{D010B95E-72D8-4885-9CC5-95A6279638D8}" destId="{4F97CE03-E850-4DC5-9DFC-941372CFB6B9}" srcOrd="2" destOrd="0" parTransId="{06B2E7EF-ED86-46D2-8DBE-495162836647}" sibTransId="{1B0A1DBE-0500-454B-9D8E-9E92FDA9A0A2}"/>
    <dgm:cxn modelId="{C1365381-74F0-435D-9334-737D68CDACD1}" type="presOf" srcId="{D010B95E-72D8-4885-9CC5-95A6279638D8}" destId="{914AD5FB-6D01-4A3B-B709-1C13F56D2A9F}" srcOrd="0" destOrd="0" presId="urn:microsoft.com/office/officeart/2005/8/layout/hierarchy1"/>
    <dgm:cxn modelId="{524DD2AB-C552-4C6C-A74C-30093B1120EE}" type="presOf" srcId="{4F97CE03-E850-4DC5-9DFC-941372CFB6B9}" destId="{F881AD0C-956F-4274-9801-9224C20CC1E7}" srcOrd="0" destOrd="0" presId="urn:microsoft.com/office/officeart/2005/8/layout/hierarchy1"/>
    <dgm:cxn modelId="{5921DA94-0310-4C65-B7B8-8749745CE765}" type="presOf" srcId="{10B77DFD-57B0-42DC-919A-2EC278082DBD}" destId="{2CDCFCA5-F8AF-4CE2-B86E-A1F48AC3D6E9}" srcOrd="0" destOrd="0" presId="urn:microsoft.com/office/officeart/2005/8/layout/hierarchy1"/>
    <dgm:cxn modelId="{8C4454F1-0D2E-400E-80BE-630EC0BD6AAC}" srcId="{D010B95E-72D8-4885-9CC5-95A6279638D8}" destId="{671F447F-E0A8-4976-A06E-BFEAC5A478A1}" srcOrd="1" destOrd="0" parTransId="{A9F0BAE5-C458-4471-A511-E642FAFA6F5A}" sibTransId="{C08D9081-62E0-4168-938A-D2D678AE0473}"/>
    <dgm:cxn modelId="{88E01635-2B4D-4D60-9AC8-5C6B7191879D}" type="presOf" srcId="{671F447F-E0A8-4976-A06E-BFEAC5A478A1}" destId="{48655F06-EA11-4768-BCC8-C3FA43E85A73}" srcOrd="0" destOrd="0" presId="urn:microsoft.com/office/officeart/2005/8/layout/hierarchy1"/>
    <dgm:cxn modelId="{7AA8DE83-A8B4-45A4-96F3-C5A0B94D059F}" srcId="{D010B95E-72D8-4885-9CC5-95A6279638D8}" destId="{10B77DFD-57B0-42DC-919A-2EC278082DBD}" srcOrd="0" destOrd="0" parTransId="{7D841899-C475-49AB-9F83-2AD0BE556F4F}" sibTransId="{D7A36C75-951B-481C-8990-E1CA8352CC7B}"/>
    <dgm:cxn modelId="{AF4A99F5-145B-494C-A063-B78BC04EF949}" type="presParOf" srcId="{914AD5FB-6D01-4A3B-B709-1C13F56D2A9F}" destId="{640545B3-098A-4C23-9511-88FBF842034B}" srcOrd="0" destOrd="0" presId="urn:microsoft.com/office/officeart/2005/8/layout/hierarchy1"/>
    <dgm:cxn modelId="{838AE335-2A16-4E92-AA9F-C3B131D1E728}" type="presParOf" srcId="{640545B3-098A-4C23-9511-88FBF842034B}" destId="{34F5282C-56AF-4301-B0A5-ECD6EB32D844}" srcOrd="0" destOrd="0" presId="urn:microsoft.com/office/officeart/2005/8/layout/hierarchy1"/>
    <dgm:cxn modelId="{5DA39EB4-9E1F-40D7-93BA-61D2D1B29140}" type="presParOf" srcId="{34F5282C-56AF-4301-B0A5-ECD6EB32D844}" destId="{0980CF2F-161D-4463-8664-A630582B2A0C}" srcOrd="0" destOrd="0" presId="urn:microsoft.com/office/officeart/2005/8/layout/hierarchy1"/>
    <dgm:cxn modelId="{5D585451-ABC3-4E66-83F4-8A584FC13439}" type="presParOf" srcId="{34F5282C-56AF-4301-B0A5-ECD6EB32D844}" destId="{2CDCFCA5-F8AF-4CE2-B86E-A1F48AC3D6E9}" srcOrd="1" destOrd="0" presId="urn:microsoft.com/office/officeart/2005/8/layout/hierarchy1"/>
    <dgm:cxn modelId="{325F212C-E4C9-44E8-9B23-747E98E17378}" type="presParOf" srcId="{640545B3-098A-4C23-9511-88FBF842034B}" destId="{4F25CE2F-A9A2-414B-A051-63884B377CC9}" srcOrd="1" destOrd="0" presId="urn:microsoft.com/office/officeart/2005/8/layout/hierarchy1"/>
    <dgm:cxn modelId="{DC9EB717-EBF4-47E1-BE58-381B1DD3CCB8}" type="presParOf" srcId="{914AD5FB-6D01-4A3B-B709-1C13F56D2A9F}" destId="{7BA42B09-7F70-48A6-B9E6-A962CC80FD05}" srcOrd="1" destOrd="0" presId="urn:microsoft.com/office/officeart/2005/8/layout/hierarchy1"/>
    <dgm:cxn modelId="{2C2DDFE8-C378-4F9F-A998-1FA329FA60ED}" type="presParOf" srcId="{7BA42B09-7F70-48A6-B9E6-A962CC80FD05}" destId="{CBC40D4F-0488-4A60-AAAD-53777B80662C}" srcOrd="0" destOrd="0" presId="urn:microsoft.com/office/officeart/2005/8/layout/hierarchy1"/>
    <dgm:cxn modelId="{B657AC7C-9586-4FFF-AE9D-7F856ADCB7E7}" type="presParOf" srcId="{CBC40D4F-0488-4A60-AAAD-53777B80662C}" destId="{881D21EA-9294-4528-96A9-C3A96CC94A7C}" srcOrd="0" destOrd="0" presId="urn:microsoft.com/office/officeart/2005/8/layout/hierarchy1"/>
    <dgm:cxn modelId="{B62DC642-5EA4-4BC0-A9D3-1FFC79E151BE}" type="presParOf" srcId="{CBC40D4F-0488-4A60-AAAD-53777B80662C}" destId="{48655F06-EA11-4768-BCC8-C3FA43E85A73}" srcOrd="1" destOrd="0" presId="urn:microsoft.com/office/officeart/2005/8/layout/hierarchy1"/>
    <dgm:cxn modelId="{4C893323-CAC8-4D1D-A061-6ED07C9307C6}" type="presParOf" srcId="{7BA42B09-7F70-48A6-B9E6-A962CC80FD05}" destId="{DD73D3AB-CBF0-4F03-828D-2E82754BC0C0}" srcOrd="1" destOrd="0" presId="urn:microsoft.com/office/officeart/2005/8/layout/hierarchy1"/>
    <dgm:cxn modelId="{136F16E4-E0C4-4159-9420-A2244EEEDE89}" type="presParOf" srcId="{914AD5FB-6D01-4A3B-B709-1C13F56D2A9F}" destId="{6527CF2C-F588-4A99-A7BB-94560309B821}" srcOrd="2" destOrd="0" presId="urn:microsoft.com/office/officeart/2005/8/layout/hierarchy1"/>
    <dgm:cxn modelId="{AA4B103C-B6A6-4277-9C0D-504BE1E9176F}" type="presParOf" srcId="{6527CF2C-F588-4A99-A7BB-94560309B821}" destId="{CBEEBB77-B457-4127-B7FA-05DF8AB59064}" srcOrd="0" destOrd="0" presId="urn:microsoft.com/office/officeart/2005/8/layout/hierarchy1"/>
    <dgm:cxn modelId="{EE31FC99-05FF-4A46-84D2-08690D00AAA2}" type="presParOf" srcId="{CBEEBB77-B457-4127-B7FA-05DF8AB59064}" destId="{F8514F32-BF08-4C8C-AB13-CDE1FEE3A249}" srcOrd="0" destOrd="0" presId="urn:microsoft.com/office/officeart/2005/8/layout/hierarchy1"/>
    <dgm:cxn modelId="{478C17D5-88AE-4B3E-A144-617C410A8510}" type="presParOf" srcId="{CBEEBB77-B457-4127-B7FA-05DF8AB59064}" destId="{F881AD0C-956F-4274-9801-9224C20CC1E7}" srcOrd="1" destOrd="0" presId="urn:microsoft.com/office/officeart/2005/8/layout/hierarchy1"/>
    <dgm:cxn modelId="{30BCA866-172E-4784-A66D-486801288422}" type="presParOf" srcId="{6527CF2C-F588-4A99-A7BB-94560309B821}" destId="{53245E05-CA52-435A-9056-421E04566A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59610E-2F79-49A2-93E9-7794A9DC4A55}">
      <dsp:nvSpPr>
        <dsp:cNvPr id="0" name=""/>
        <dsp:cNvSpPr/>
      </dsp:nvSpPr>
      <dsp:spPr>
        <a:xfrm>
          <a:off x="3078432" y="739704"/>
          <a:ext cx="5708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0839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48816" y="782416"/>
        <a:ext cx="30071" cy="6014"/>
      </dsp:txXfrm>
    </dsp:sp>
    <dsp:sp modelId="{21C6DCDB-15D5-44BB-A7C6-7148857F4FF9}">
      <dsp:nvSpPr>
        <dsp:cNvPr id="0" name=""/>
        <dsp:cNvSpPr/>
      </dsp:nvSpPr>
      <dsp:spPr>
        <a:xfrm>
          <a:off x="465277" y="937"/>
          <a:ext cx="2614955" cy="15689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135" tIns="134500" rIns="128135" bIns="1345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/>
            <a:t>Mediji za povezivanje mrežnih komponenti</a:t>
          </a:r>
          <a:endParaRPr lang="en-US" sz="2400" kern="1200" dirty="0"/>
        </a:p>
      </dsp:txBody>
      <dsp:txXfrm>
        <a:off x="465277" y="937"/>
        <a:ext cx="2614955" cy="1568973"/>
      </dsp:txXfrm>
    </dsp:sp>
    <dsp:sp modelId="{4CD96A1C-0492-47D3-BEBB-70B3D40CADD2}">
      <dsp:nvSpPr>
        <dsp:cNvPr id="0" name=""/>
        <dsp:cNvSpPr/>
      </dsp:nvSpPr>
      <dsp:spPr>
        <a:xfrm>
          <a:off x="1772754" y="1568110"/>
          <a:ext cx="3216394" cy="570839"/>
        </a:xfrm>
        <a:custGeom>
          <a:avLst/>
          <a:gdLst/>
          <a:ahLst/>
          <a:cxnLst/>
          <a:rect l="0" t="0" r="0" b="0"/>
          <a:pathLst>
            <a:path>
              <a:moveTo>
                <a:pt x="3216394" y="0"/>
              </a:moveTo>
              <a:lnTo>
                <a:pt x="3216394" y="302519"/>
              </a:lnTo>
              <a:lnTo>
                <a:pt x="0" y="302519"/>
              </a:lnTo>
              <a:lnTo>
                <a:pt x="0" y="570839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9148" y="1850523"/>
        <a:ext cx="163607" cy="6014"/>
      </dsp:txXfrm>
    </dsp:sp>
    <dsp:sp modelId="{E401FFA6-5100-4DB0-A3FB-A6BF84077CCC}">
      <dsp:nvSpPr>
        <dsp:cNvPr id="0" name=""/>
        <dsp:cNvSpPr/>
      </dsp:nvSpPr>
      <dsp:spPr>
        <a:xfrm>
          <a:off x="3681671" y="937"/>
          <a:ext cx="2614955" cy="15689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135" tIns="134500" rIns="128135" bIns="1345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/>
            <a:t>Na krajeve kabela postavlja se RJ-45 priključnica</a:t>
          </a:r>
          <a:endParaRPr lang="en-US" sz="2400" kern="1200"/>
        </a:p>
      </dsp:txBody>
      <dsp:txXfrm>
        <a:off x="3681671" y="937"/>
        <a:ext cx="2614955" cy="1568973"/>
      </dsp:txXfrm>
    </dsp:sp>
    <dsp:sp modelId="{969A5AF3-2063-4418-A5C8-6CFA759CE0F8}">
      <dsp:nvSpPr>
        <dsp:cNvPr id="0" name=""/>
        <dsp:cNvSpPr/>
      </dsp:nvSpPr>
      <dsp:spPr>
        <a:xfrm>
          <a:off x="465277" y="2171350"/>
          <a:ext cx="2614955" cy="15689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135" tIns="134500" rIns="128135" bIns="13450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/>
            <a:t>Ovisno o vrsti UTP kabela, njihova propusnost je 100, 1 000 Mbps</a:t>
          </a:r>
          <a:endParaRPr lang="en-US" sz="2400" kern="1200"/>
        </a:p>
      </dsp:txBody>
      <dsp:txXfrm>
        <a:off x="465277" y="2171350"/>
        <a:ext cx="2614955" cy="15689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9BC9B-2E38-4296-A0A3-8DBCD71A1AED}">
      <dsp:nvSpPr>
        <dsp:cNvPr id="0" name=""/>
        <dsp:cNvSpPr/>
      </dsp:nvSpPr>
      <dsp:spPr>
        <a:xfrm>
          <a:off x="0" y="3365058"/>
          <a:ext cx="6269038" cy="22065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/>
            <a:t>Uz korisnički račun dobivamo:</a:t>
          </a:r>
          <a:endParaRPr lang="en-US" sz="3200" kern="1200" dirty="0"/>
        </a:p>
      </dsp:txBody>
      <dsp:txXfrm>
        <a:off x="0" y="3365058"/>
        <a:ext cx="6269038" cy="1191531"/>
      </dsp:txXfrm>
    </dsp:sp>
    <dsp:sp modelId="{7C10853D-2179-4956-9888-9B69A03C0A83}">
      <dsp:nvSpPr>
        <dsp:cNvPr id="0" name=""/>
        <dsp:cNvSpPr/>
      </dsp:nvSpPr>
      <dsp:spPr>
        <a:xfrm>
          <a:off x="3061" y="4510473"/>
          <a:ext cx="2087638" cy="101500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5">
              <a:alpha val="90000"/>
              <a:tint val="4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/>
            <a:t>korisničko ime (</a:t>
          </a:r>
          <a:r>
            <a:rPr lang="hr-HR" sz="1800" kern="1200" dirty="0" err="1"/>
            <a:t>username</a:t>
          </a:r>
          <a:r>
            <a:rPr lang="hr-HR" sz="1800" kern="1200" dirty="0"/>
            <a:t>) i lozinku (password)</a:t>
          </a:r>
          <a:endParaRPr lang="en-US" sz="1800" kern="1200" dirty="0"/>
        </a:p>
      </dsp:txBody>
      <dsp:txXfrm>
        <a:off x="3061" y="4510473"/>
        <a:ext cx="2087638" cy="1015008"/>
      </dsp:txXfrm>
    </dsp:sp>
    <dsp:sp modelId="{3C81C07F-76D6-4072-B005-F5CD8FACB3A5}">
      <dsp:nvSpPr>
        <dsp:cNvPr id="0" name=""/>
        <dsp:cNvSpPr/>
      </dsp:nvSpPr>
      <dsp:spPr>
        <a:xfrm>
          <a:off x="2090699" y="4510473"/>
          <a:ext cx="2087638" cy="101500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5">
              <a:alpha val="90000"/>
              <a:tint val="4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/>
            <a:t>adresu e-pošte (e-mail)</a:t>
          </a:r>
          <a:endParaRPr lang="en-US" sz="1800" kern="1200" dirty="0"/>
        </a:p>
      </dsp:txBody>
      <dsp:txXfrm>
        <a:off x="2090699" y="4510473"/>
        <a:ext cx="2087638" cy="1015008"/>
      </dsp:txXfrm>
    </dsp:sp>
    <dsp:sp modelId="{91E34E82-D838-4D4D-8FA0-7E0F351BBF44}">
      <dsp:nvSpPr>
        <dsp:cNvPr id="0" name=""/>
        <dsp:cNvSpPr/>
      </dsp:nvSpPr>
      <dsp:spPr>
        <a:xfrm>
          <a:off x="4178338" y="4510473"/>
          <a:ext cx="2087638" cy="101500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5">
              <a:alpha val="90000"/>
              <a:tint val="4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/>
            <a:t>prostor na poslužitelju za smještaj osobnih stranica</a:t>
          </a:r>
          <a:endParaRPr lang="en-US" sz="1800" kern="1200" dirty="0"/>
        </a:p>
      </dsp:txBody>
      <dsp:txXfrm>
        <a:off x="4178338" y="4510473"/>
        <a:ext cx="2087638" cy="1015008"/>
      </dsp:txXfrm>
    </dsp:sp>
    <dsp:sp modelId="{0B85F511-ED24-4D05-A4C4-67EB2B3553E8}">
      <dsp:nvSpPr>
        <dsp:cNvPr id="0" name=""/>
        <dsp:cNvSpPr/>
      </dsp:nvSpPr>
      <dsp:spPr>
        <a:xfrm rot="10800000">
          <a:off x="0" y="2512"/>
          <a:ext cx="6269038" cy="3393658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/>
            <a:t>Pristup internetu omogućuju nam tvrtke – pružatelji internetskih usluga ISP (Internet Service </a:t>
          </a:r>
          <a:r>
            <a:rPr lang="hr-HR" sz="3200" kern="1200" dirty="0" err="1"/>
            <a:t>Provider</a:t>
          </a:r>
          <a:r>
            <a:rPr lang="hr-HR" sz="3200" kern="1200" dirty="0"/>
            <a:t>)</a:t>
          </a:r>
          <a:endParaRPr lang="en-US" sz="3200" kern="1200" dirty="0"/>
        </a:p>
      </dsp:txBody>
      <dsp:txXfrm rot="10800000">
        <a:off x="0" y="2512"/>
        <a:ext cx="6269038" cy="339365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80CF2F-161D-4463-8664-A630582B2A0C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DCFCA5-F8AF-4CE2-B86E-A1F48AC3D6E9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/>
            <a:t>potreba postavljanja, reprodukcije i dijeljenja kvalitetnih videozapisa</a:t>
          </a:r>
          <a:endParaRPr lang="en-US" sz="2400" kern="1200" dirty="0"/>
        </a:p>
      </dsp:txBody>
      <dsp:txXfrm>
        <a:off x="316230" y="812264"/>
        <a:ext cx="2846069" cy="1807254"/>
      </dsp:txXfrm>
    </dsp:sp>
    <dsp:sp modelId="{881D21EA-9294-4528-96A9-C3A96CC94A7C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655F06-EA11-4768-BCC8-C3FA43E85A73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/>
            <a:t>nastava i učenje pomoću interneta</a:t>
          </a:r>
          <a:endParaRPr lang="en-US" sz="2400" kern="1200"/>
        </a:p>
      </dsp:txBody>
      <dsp:txXfrm>
        <a:off x="3794759" y="812264"/>
        <a:ext cx="2846069" cy="1807254"/>
      </dsp:txXfrm>
    </dsp:sp>
    <dsp:sp modelId="{F8514F32-BF08-4C8C-AB13-CDE1FEE3A249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81AD0C-956F-4274-9801-9224C20CC1E7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/>
            <a:t>preduvjet za razvoj poduzetništva i društva u cjelini</a:t>
          </a:r>
          <a:endParaRPr lang="en-US" sz="2400" kern="1200"/>
        </a:p>
      </dsp:txBody>
      <dsp:txXfrm>
        <a:off x="7273289" y="812264"/>
        <a:ext cx="2846069" cy="180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9123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78994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671304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Pravokutnik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avokutnik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avokutnik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Jednakokračni trokut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Jednakokračni trokut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Jednakokračni trokut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43329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Jednakokračni trokut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Jednakokračni trokut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3645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24411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799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4312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9569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316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88898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4495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F7D67C-E883-4253-B493-9C40D5F861D0}" type="datetimeFigureOut">
              <a:rPr lang="hr-HR" smtClean="0"/>
              <a:pPr/>
              <a:t>29.11.2018.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39E5C6-82A4-4126-A969-69D96AF5683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Ravni poveznik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avni poveznik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Jednakokračni trokut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likovni rezultat za mreÅ¾na kartic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23607" b="10295"/>
          <a:stretch>
            <a:fillRect/>
          </a:stretch>
        </p:blipFill>
        <p:spPr bwMode="auto">
          <a:xfrm>
            <a:off x="605280" y="3252866"/>
            <a:ext cx="3810000" cy="2518347"/>
          </a:xfrm>
          <a:prstGeom prst="rect">
            <a:avLst/>
          </a:prstGeom>
          <a:noFill/>
        </p:spPr>
      </p:pic>
      <p:pic>
        <p:nvPicPr>
          <p:cNvPr id="2052" name="Picture 4" descr="Povezana slik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85963" y="-182302"/>
            <a:ext cx="4762500" cy="3295651"/>
          </a:xfrm>
          <a:prstGeom prst="rect">
            <a:avLst/>
          </a:prstGeom>
          <a:noFill/>
        </p:spPr>
      </p:pic>
      <p:pic>
        <p:nvPicPr>
          <p:cNvPr id="2054" name="Picture 6" descr="Slikovni rezultat za preklopni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0506" y="354219"/>
            <a:ext cx="6096000" cy="2743201"/>
          </a:xfrm>
          <a:prstGeom prst="rect">
            <a:avLst/>
          </a:prstGeom>
          <a:noFill/>
        </p:spPr>
      </p:pic>
      <p:sp>
        <p:nvSpPr>
          <p:cNvPr id="2056" name="AutoShape 8" descr="Slikovni rezultat za usmjerni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58" name="AutoShape 10" descr="Slikovni rezultat za usmjerni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060" name="Picture 12" descr="Slikovni rezultat za usmjernik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871" r="20795"/>
          <a:stretch>
            <a:fillRect/>
          </a:stretch>
        </p:blipFill>
        <p:spPr bwMode="auto">
          <a:xfrm>
            <a:off x="8469442" y="3317267"/>
            <a:ext cx="2893102" cy="2832578"/>
          </a:xfrm>
          <a:prstGeom prst="rect">
            <a:avLst/>
          </a:prstGeom>
          <a:noFill/>
        </p:spPr>
      </p:pic>
      <p:pic>
        <p:nvPicPr>
          <p:cNvPr id="2062" name="Picture 14" descr="Slikovni rezultat za beÅ¾iÄna antena za wifi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475" r="20078"/>
          <a:stretch>
            <a:fillRect/>
          </a:stretch>
        </p:blipFill>
        <p:spPr bwMode="auto">
          <a:xfrm>
            <a:off x="4362138" y="2012507"/>
            <a:ext cx="2968052" cy="4400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9DB1FF-EC6B-43A2-9D78-56CBFA72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Dijeljenje uređaja na mreži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6EF9B4B-D09F-4A4E-9019-72F8BA696A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199" y="1825625"/>
            <a:ext cx="10691191" cy="4813714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Načini povezivanja pisača u lokalnu mrežu:</a:t>
            </a:r>
          </a:p>
          <a:p>
            <a:endParaRPr lang="hr-HR" dirty="0"/>
          </a:p>
          <a:p>
            <a:pPr lvl="1"/>
            <a:r>
              <a:rPr lang="hr-HR" b="1" dirty="0">
                <a:solidFill>
                  <a:schemeClr val="accent1"/>
                </a:solidFill>
              </a:rPr>
              <a:t>USB kabelom</a:t>
            </a:r>
          </a:p>
          <a:p>
            <a:pPr lvl="1"/>
            <a:endParaRPr lang="hr-HR" b="1" dirty="0"/>
          </a:p>
          <a:p>
            <a:pPr lvl="2"/>
            <a:r>
              <a:rPr lang="hr-HR" sz="2400" dirty="0"/>
              <a:t>Pisač možemo spojiti USB kabelom na bilo koje od računala u mreži (u računalnoj učionici spaja se najčešće na učiteljsko), nakon što se instalira pogonski program (</a:t>
            </a:r>
            <a:r>
              <a:rPr lang="hr-HR" sz="2400" i="1" dirty="0"/>
              <a:t>driver</a:t>
            </a:r>
            <a:r>
              <a:rPr lang="hr-HR" sz="2400" dirty="0"/>
              <a:t>) te u postavkama pisača uključi zajednička uporaba pisača, pisač je spreman za mrežno povezivanje. 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Kako bismo na pisač mogli ispisivati s ostalih računala u mreži, na svakom je računalu potrebno instalirati taj zajednički pisač.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Računalo na koje je pisač spojen USB kabelom mora za vrijeme ispisa biti uključeno.</a:t>
            </a:r>
          </a:p>
          <a:p>
            <a:pPr marL="457200" lvl="1" indent="0">
              <a:buNone/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xmlns="" val="5362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9DB1FF-EC6B-43A2-9D78-56CBFA72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Dijeljenje uređaja na mreži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6EF9B4B-D09F-4A4E-9019-72F8BA696AE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Načini povezivanja pisača u lokalnu mrežu:</a:t>
            </a:r>
          </a:p>
          <a:p>
            <a:endParaRPr lang="hr-HR" dirty="0">
              <a:solidFill>
                <a:srgbClr val="FF0000"/>
              </a:solidFill>
            </a:endParaRPr>
          </a:p>
          <a:p>
            <a:pPr lvl="1"/>
            <a:r>
              <a:rPr lang="hr-HR" b="1" dirty="0">
                <a:solidFill>
                  <a:schemeClr val="accent1"/>
                </a:solidFill>
              </a:rPr>
              <a:t>mrežnim UTP kabelom</a:t>
            </a:r>
          </a:p>
          <a:p>
            <a:pPr lvl="1"/>
            <a:endParaRPr lang="hr-HR" b="1" dirty="0"/>
          </a:p>
          <a:p>
            <a:pPr lvl="2"/>
            <a:r>
              <a:rPr lang="hr-HR" sz="2400" dirty="0"/>
              <a:t>Pisač s ugrađenom žičnom mrežnom karticom možemo povezati mrežnim UTP kabelom s mrežnim preklopnikom, odrediti mu statičku IP adresu na lokalnoj mreži, koja će se koristi pri povezivanju pisača sa svakim od računala na mreži.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 Na kraju je pisač potrebno instalirati na svakom mrežnom računalu, unosom TCP/IP adrese ili naziva pisača na mreži. 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xmlns="" val="21169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62DDB29-483D-4529-9DDA-ED2CE69B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Dijeljenje uređaja na mreži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6A8A7517-6E4B-452D-9F3A-C1C7984B1E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794542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hr-HR" dirty="0"/>
              <a:t>načini povezivanja pisača u lokalnu mrežu:</a:t>
            </a:r>
          </a:p>
          <a:p>
            <a:endParaRPr lang="hr-HR" sz="2400" dirty="0">
              <a:solidFill>
                <a:schemeClr val="accent1"/>
              </a:solidFill>
            </a:endParaRPr>
          </a:p>
          <a:p>
            <a:pPr lvl="1"/>
            <a:r>
              <a:rPr lang="hr-HR" b="1" dirty="0">
                <a:solidFill>
                  <a:schemeClr val="accent1"/>
                </a:solidFill>
              </a:rPr>
              <a:t>preko pristupne točke u bežičnu Wi-Fi mrežu</a:t>
            </a:r>
          </a:p>
          <a:p>
            <a:pPr lvl="1"/>
            <a:endParaRPr lang="hr-HR" sz="2000" b="1" dirty="0"/>
          </a:p>
          <a:p>
            <a:pPr lvl="2"/>
            <a:r>
              <a:rPr lang="hr-HR" sz="2400" dirty="0"/>
              <a:t>Pisač s ugrađenom bežičnom mrežnom karticom povezuje se preko pristupne točke u bežičnu Wi-Fi mrežu (putem sučelja pisača upisuje se zaporka bežične mreže). </a:t>
            </a:r>
          </a:p>
          <a:p>
            <a:pPr lvl="2"/>
            <a:endParaRPr lang="hr-HR" sz="2400" dirty="0"/>
          </a:p>
          <a:p>
            <a:pPr lvl="2"/>
            <a:r>
              <a:rPr lang="hr-HR" sz="2400" dirty="0"/>
              <a:t> Noviji modeli pisača imaju ugrađene bežične Wi-Fi module, koji nam omogućuju izravno bežično povezivanje s prijenosnim računalom, pametnim telefonom ili tabletom te ispisivanje dokumenata izravno s tih prijenosnih uređaja.</a:t>
            </a:r>
            <a:r>
              <a:rPr lang="hr-HR" sz="1600" dirty="0"/>
              <a:t> </a:t>
            </a:r>
            <a:endParaRPr lang="hr-HR" sz="1600" b="1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6" name="Slika 5" descr="Slika na kojoj se prikazuje pisač&#10;&#10;Opis je generiran uz visoku pouzdanost">
            <a:extLst>
              <a:ext uri="{FF2B5EF4-FFF2-40B4-BE49-F238E27FC236}">
                <a16:creationId xmlns:a16="http://schemas.microsoft.com/office/drawing/2014/main" xmlns="" id="{FF7EDD0C-0980-4CBF-A448-4D2836A383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28670" y="1391478"/>
            <a:ext cx="1953304" cy="19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84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8E89D5E-1885-4160-AC77-CC471DD1D0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2FFC59E-EBB2-4B8E-A9A8-F189B397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hr-HR" sz="6600" dirty="0">
                <a:solidFill>
                  <a:srgbClr val="FFFFFF"/>
                </a:solidFill>
              </a:rPr>
              <a:t>Pristup internetu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xmlns="" id="{730CB7FB-3FBA-40C4-BFC4-44FC21351AB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944615747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448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2FFC59E-EBB2-4B8E-A9A8-F189B397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793" y="1439055"/>
            <a:ext cx="3972798" cy="2521336"/>
          </a:xfrm>
        </p:spPr>
        <p:txBody>
          <a:bodyPr>
            <a:normAutofit/>
          </a:bodyPr>
          <a:lstStyle/>
          <a:p>
            <a:r>
              <a:rPr lang="hr-HR" sz="6000" dirty="0">
                <a:solidFill>
                  <a:schemeClr val="accent1"/>
                </a:solidFill>
              </a:rPr>
              <a:t>Pristup internetu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59E0738-41CE-49AB-B038-63CAA8C06F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76031" y="963876"/>
            <a:ext cx="6894405" cy="5574083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/>
              <a:t>možemo ostvariti:</a:t>
            </a:r>
          </a:p>
          <a:p>
            <a:endParaRPr lang="hr-HR" dirty="0"/>
          </a:p>
          <a:p>
            <a:pPr lvl="1"/>
            <a:r>
              <a:rPr lang="hr-HR" sz="2800" dirty="0"/>
              <a:t>uporabom stalne žične veze, digitalne pretplatniče linije DSL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kabelskom vezom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optičkom vezom (poduzeća, ustanove)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bežičnom mobilnom mrežom (podatkovna i SIM kartica)</a:t>
            </a:r>
          </a:p>
          <a:p>
            <a:pPr lvl="1"/>
            <a:endParaRPr lang="hr-HR" sz="2800" dirty="0"/>
          </a:p>
          <a:p>
            <a:pPr lvl="1"/>
            <a:r>
              <a:rPr lang="hr-HR" sz="2800" dirty="0"/>
              <a:t>s pomoću javne bežične mreže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292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944DE81-33CB-421B-B8B0-90760316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r-HR" sz="4000">
                <a:solidFill>
                  <a:srgbClr val="FFFFFF"/>
                </a:solidFill>
              </a:rPr>
              <a:t>Zašto je važna brzina pristupa internetu?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xmlns="" id="{19A13224-36D0-4AEB-9283-8C1CD8D916B5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529669536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8163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2683BB4-FE59-44AD-94FA-92A476F98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hr-HR" sz="3700">
                <a:solidFill>
                  <a:srgbClr val="FFFFFF"/>
                </a:solidFill>
              </a:rPr>
              <a:t>Vrijeme odziva, brzina preuzimanja i slanja podataka internetom</a:t>
            </a:r>
          </a:p>
        </p:txBody>
      </p:sp>
      <p:sp>
        <p:nvSpPr>
          <p:cNvPr id="21" name="Rezervirano mjesto sadržaja 2">
            <a:extLst>
              <a:ext uri="{FF2B5EF4-FFF2-40B4-BE49-F238E27FC236}">
                <a16:creationId xmlns:a16="http://schemas.microsoft.com/office/drawing/2014/main" xmlns="" id="{FCF0F266-2512-45A2-A653-11D0D893C79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0574" y="196949"/>
            <a:ext cx="5895100" cy="6661052"/>
          </a:xfrm>
        </p:spPr>
        <p:txBody>
          <a:bodyPr anchor="ctr">
            <a:normAutofit fontScale="92500"/>
          </a:bodyPr>
          <a:lstStyle/>
          <a:p>
            <a:r>
              <a:rPr lang="hr-HR" dirty="0">
                <a:solidFill>
                  <a:srgbClr val="000000"/>
                </a:solidFill>
              </a:rPr>
              <a:t>Naredbom </a:t>
            </a:r>
            <a:r>
              <a:rPr lang="hr-HR" dirty="0" err="1">
                <a:solidFill>
                  <a:schemeClr val="accent1"/>
                </a:solidFill>
              </a:rPr>
              <a:t>ping</a:t>
            </a:r>
            <a:r>
              <a:rPr lang="hr-HR" dirty="0">
                <a:solidFill>
                  <a:srgbClr val="000000"/>
                </a:solidFill>
              </a:rPr>
              <a:t> mjerimo vrijeme odziva proteklo od slanja zahtjeva s našeg računala prema poslužitelju na internetu do stizanja odgovora s poslužitelja na naše računalo.</a:t>
            </a:r>
          </a:p>
          <a:p>
            <a:pPr lvl="1"/>
            <a:r>
              <a:rPr lang="hr-HR" sz="2800" dirty="0">
                <a:solidFill>
                  <a:srgbClr val="000000"/>
                </a:solidFill>
              </a:rPr>
              <a:t>mjeri se u milisekundama (</a:t>
            </a:r>
            <a:r>
              <a:rPr lang="hr-HR" sz="2800" dirty="0" err="1">
                <a:solidFill>
                  <a:srgbClr val="000000"/>
                </a:solidFill>
              </a:rPr>
              <a:t>ms</a:t>
            </a:r>
            <a:r>
              <a:rPr lang="hr-HR" sz="2800" dirty="0">
                <a:solidFill>
                  <a:srgbClr val="000000"/>
                </a:solidFill>
              </a:rPr>
              <a:t>)</a:t>
            </a:r>
          </a:p>
          <a:p>
            <a:pPr lvl="1"/>
            <a:endParaRPr lang="hr-HR" sz="2800" dirty="0">
              <a:solidFill>
                <a:srgbClr val="000000"/>
              </a:solidFill>
            </a:endParaRPr>
          </a:p>
          <a:p>
            <a:r>
              <a:rPr lang="hr-HR" dirty="0">
                <a:solidFill>
                  <a:srgbClr val="000000"/>
                </a:solidFill>
              </a:rPr>
              <a:t>Brzina preuzimanja (</a:t>
            </a:r>
            <a:r>
              <a:rPr lang="hr-HR" dirty="0">
                <a:solidFill>
                  <a:schemeClr val="accent1"/>
                </a:solidFill>
              </a:rPr>
              <a:t>download</a:t>
            </a:r>
            <a:r>
              <a:rPr lang="hr-HR" dirty="0">
                <a:solidFill>
                  <a:srgbClr val="000000"/>
                </a:solidFill>
              </a:rPr>
              <a:t>) – brzina potrebna za preuzimanje podataka s poslužitelja na naše računalo</a:t>
            </a:r>
          </a:p>
          <a:p>
            <a:pPr lvl="1"/>
            <a:r>
              <a:rPr lang="hr-HR" sz="2800" dirty="0">
                <a:solidFill>
                  <a:srgbClr val="000000"/>
                </a:solidFill>
              </a:rPr>
              <a:t>mjeri se u </a:t>
            </a:r>
            <a:r>
              <a:rPr lang="hr-HR" sz="2800" dirty="0" err="1">
                <a:solidFill>
                  <a:srgbClr val="000000"/>
                </a:solidFill>
              </a:rPr>
              <a:t>megabitima</a:t>
            </a:r>
            <a:r>
              <a:rPr lang="hr-HR" sz="2800" dirty="0">
                <a:solidFill>
                  <a:srgbClr val="000000"/>
                </a:solidFill>
              </a:rPr>
              <a:t> po sekundi (Mbps)</a:t>
            </a:r>
          </a:p>
          <a:p>
            <a:endParaRPr lang="hr-HR" dirty="0">
              <a:solidFill>
                <a:srgbClr val="000000"/>
              </a:solidFill>
            </a:endParaRPr>
          </a:p>
          <a:p>
            <a:r>
              <a:rPr lang="hr-HR" dirty="0">
                <a:solidFill>
                  <a:srgbClr val="000000"/>
                </a:solidFill>
              </a:rPr>
              <a:t>Brzina slanja (</a:t>
            </a:r>
            <a:r>
              <a:rPr lang="hr-HR" dirty="0" err="1">
                <a:solidFill>
                  <a:schemeClr val="accent1"/>
                </a:solidFill>
              </a:rPr>
              <a:t>upload</a:t>
            </a:r>
            <a:r>
              <a:rPr lang="hr-HR" dirty="0">
                <a:solidFill>
                  <a:srgbClr val="000000"/>
                </a:solidFill>
              </a:rPr>
              <a:t>) – brzina slanja podataka s našeg računala na poslužitelj</a:t>
            </a:r>
          </a:p>
          <a:p>
            <a:pPr lvl="1"/>
            <a:r>
              <a:rPr lang="hr-HR" sz="2800" dirty="0">
                <a:solidFill>
                  <a:srgbClr val="000000"/>
                </a:solidFill>
              </a:rPr>
              <a:t>mjeri se u </a:t>
            </a:r>
            <a:r>
              <a:rPr lang="hr-HR" sz="2800" dirty="0" err="1">
                <a:solidFill>
                  <a:srgbClr val="000000"/>
                </a:solidFill>
              </a:rPr>
              <a:t>megabitima</a:t>
            </a:r>
            <a:r>
              <a:rPr lang="hr-HR" sz="2800" dirty="0">
                <a:solidFill>
                  <a:srgbClr val="000000"/>
                </a:solidFill>
              </a:rPr>
              <a:t> po sekundi (Mbps)</a:t>
            </a:r>
          </a:p>
        </p:txBody>
      </p:sp>
    </p:spTree>
    <p:extLst>
      <p:ext uri="{BB962C8B-B14F-4D97-AF65-F5344CB8AC3E}">
        <p14:creationId xmlns:p14="http://schemas.microsoft.com/office/powerpoint/2010/main" xmlns="" val="369728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0736" y="389744"/>
            <a:ext cx="10515600" cy="779489"/>
          </a:xfrm>
        </p:spPr>
        <p:txBody>
          <a:bodyPr>
            <a:noAutofit/>
          </a:bodyPr>
          <a:lstStyle/>
          <a:p>
            <a:r>
              <a:rPr lang="hr-HR" sz="3200" dirty="0"/>
              <a:t>Najvažnije mrežne komponente, dijeljenje mrežnih </a:t>
            </a:r>
            <a:r>
              <a:rPr lang="hr-HR" sz="3200" dirty="0" smtClean="0"/>
              <a:t>resursa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05628" y="1466250"/>
            <a:ext cx="10515600" cy="5009502"/>
          </a:xfrm>
        </p:spPr>
        <p:txBody>
          <a:bodyPr>
            <a:noAutofit/>
          </a:bodyPr>
          <a:lstStyle/>
          <a:p>
            <a:r>
              <a:rPr lang="hr-HR" sz="2000" dirty="0" smtClean="0"/>
              <a:t>Mrežna kartica– </a:t>
            </a:r>
            <a:endParaRPr lang="hr-HR" sz="2000" dirty="0"/>
          </a:p>
          <a:p>
            <a:r>
              <a:rPr lang="hr-HR" sz="2000" dirty="0"/>
              <a:t>Preklopnik (</a:t>
            </a:r>
            <a:r>
              <a:rPr lang="hr-HR" sz="2000" dirty="0" err="1"/>
              <a:t>switch</a:t>
            </a:r>
            <a:r>
              <a:rPr lang="hr-HR" sz="2000" dirty="0"/>
              <a:t>) – </a:t>
            </a:r>
          </a:p>
          <a:p>
            <a:r>
              <a:rPr lang="hr-HR" sz="2000" dirty="0" err="1"/>
              <a:t>Usmjernik</a:t>
            </a:r>
            <a:r>
              <a:rPr lang="hr-HR" sz="2000" dirty="0"/>
              <a:t> (</a:t>
            </a:r>
            <a:r>
              <a:rPr lang="hr-HR" sz="2000" dirty="0" err="1"/>
              <a:t>router</a:t>
            </a:r>
            <a:r>
              <a:rPr lang="hr-HR" sz="2000" dirty="0"/>
              <a:t>) – </a:t>
            </a:r>
          </a:p>
          <a:p>
            <a:r>
              <a:rPr lang="hr-HR" sz="2000" dirty="0"/>
              <a:t>UTP </a:t>
            </a:r>
            <a:r>
              <a:rPr lang="hr-HR" sz="2000" dirty="0" smtClean="0"/>
              <a:t>kabeli </a:t>
            </a:r>
            <a:r>
              <a:rPr lang="hr-HR" sz="2000" dirty="0"/>
              <a:t>– </a:t>
            </a:r>
          </a:p>
          <a:p>
            <a:r>
              <a:rPr lang="hr-HR" sz="2000" dirty="0" smtClean="0"/>
              <a:t>ISP  </a:t>
            </a:r>
            <a:r>
              <a:rPr lang="hr-HR" sz="2000" dirty="0"/>
              <a:t>– </a:t>
            </a:r>
          </a:p>
          <a:p>
            <a:r>
              <a:rPr lang="hr-HR" sz="2000" dirty="0"/>
              <a:t>Brzina preuzimanja (download) – </a:t>
            </a:r>
            <a:endParaRPr lang="hr-HR" sz="2000" dirty="0" smtClean="0"/>
          </a:p>
          <a:p>
            <a:pPr lvl="3"/>
            <a:r>
              <a:rPr lang="hr-HR" sz="1600" dirty="0" smtClean="0"/>
              <a:t>Mjeri se u:</a:t>
            </a:r>
            <a:endParaRPr lang="hr-HR" sz="1600" dirty="0"/>
          </a:p>
          <a:p>
            <a:r>
              <a:rPr lang="hr-HR" sz="2000" dirty="0"/>
              <a:t>Brzina slanja (</a:t>
            </a:r>
            <a:r>
              <a:rPr lang="hr-HR" sz="2000" dirty="0" err="1"/>
              <a:t>upload</a:t>
            </a:r>
            <a:r>
              <a:rPr lang="hr-HR" sz="2000" dirty="0"/>
              <a:t>) </a:t>
            </a:r>
            <a:r>
              <a:rPr lang="hr-HR" sz="2000" dirty="0" smtClean="0"/>
              <a:t>–</a:t>
            </a:r>
          </a:p>
          <a:p>
            <a:pPr lvl="3"/>
            <a:r>
              <a:rPr lang="hr-HR" sz="1600" dirty="0" smtClean="0"/>
              <a:t>Mjeri se u:</a:t>
            </a:r>
          </a:p>
          <a:p>
            <a:pPr lvl="3"/>
            <a:endParaRPr lang="hr-HR" sz="1200" dirty="0"/>
          </a:p>
          <a:p>
            <a:r>
              <a:rPr lang="hr-HR" sz="2000" dirty="0" smtClean="0"/>
              <a:t>Vrijeme </a:t>
            </a:r>
            <a:r>
              <a:rPr lang="hr-HR" sz="2000" dirty="0"/>
              <a:t>odziva – </a:t>
            </a:r>
            <a:endParaRPr lang="hr-HR" sz="2000" dirty="0" smtClean="0"/>
          </a:p>
          <a:p>
            <a:pPr lvl="3"/>
            <a:r>
              <a:rPr lang="hr-HR" sz="1600" dirty="0" smtClean="0"/>
              <a:t>Mjeri se u:</a:t>
            </a:r>
          </a:p>
          <a:p>
            <a:pPr lvl="3"/>
            <a:endParaRPr lang="hr-HR" sz="800" dirty="0" smtClean="0"/>
          </a:p>
          <a:p>
            <a:pPr marL="274320" lvl="3" indent="-274320">
              <a:spcBef>
                <a:spcPts val="600"/>
              </a:spcBef>
              <a:buClr>
                <a:schemeClr val="accent1"/>
              </a:buClr>
              <a:buSzPct val="76000"/>
              <a:buNone/>
            </a:pPr>
            <a:endParaRPr lang="hr-HR" sz="1600" dirty="0" smtClean="0"/>
          </a:p>
          <a:p>
            <a:pPr>
              <a:buNone/>
            </a:pPr>
            <a:endParaRPr lang="hr-HR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3529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86197D16-FE75-4A0E-A0C9-28C0F04A43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xmlns="" id="{FA8FCEC6-4B30-4FF2-8B32-504BEAEA3A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3DD7B6D-4318-4D43-AE81-AF1A4ED7E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1191796"/>
            <a:ext cx="10021446" cy="2976344"/>
          </a:xfrm>
        </p:spPr>
        <p:txBody>
          <a:bodyPr anchor="ctr">
            <a:normAutofit fontScale="90000"/>
          </a:bodyPr>
          <a:lstStyle/>
          <a:p>
            <a:pPr algn="l"/>
            <a:r>
              <a:rPr lang="hr-HR" sz="6600" dirty="0">
                <a:solidFill>
                  <a:srgbClr val="FFFFFF"/>
                </a:solidFill>
              </a:rPr>
              <a:t>Najvažnije mrežne komponente, dijeljenje mrežnih resursa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8DB64B7D-F55B-42C8-B63D-877A6620A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88" y="5318990"/>
            <a:ext cx="9416898" cy="723670"/>
          </a:xfrm>
        </p:spPr>
        <p:txBody>
          <a:bodyPr anchor="t">
            <a:normAutofit/>
          </a:bodyPr>
          <a:lstStyle/>
          <a:p>
            <a:pPr algn="l"/>
            <a:endParaRPr lang="hr-HR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495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A9B7FFC-3537-4F89-AB9D-E98CDE80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hr-HR" sz="3700" dirty="0">
                <a:solidFill>
                  <a:srgbClr val="FFFFFF"/>
                </a:solidFill>
              </a:rPr>
              <a:t>Lokalna mreža (LAN) – najvažnije mrežne komponente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4EA60B4-A2A6-442A-B195-7AA97C4A340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979506" cy="6056134"/>
          </a:xfrm>
        </p:spPr>
        <p:txBody>
          <a:bodyPr anchor="ctr">
            <a:normAutofit/>
          </a:bodyPr>
          <a:lstStyle/>
          <a:p>
            <a:r>
              <a:rPr lang="hr-HR" sz="3200" dirty="0">
                <a:solidFill>
                  <a:srgbClr val="000000"/>
                </a:solidFill>
              </a:rPr>
              <a:t>Računalna mreža je skup povezanih računala koja mogu međusobno komunicirati radi razmjene podataka s pomoću nekog medija za prijenos podataka.</a:t>
            </a:r>
          </a:p>
          <a:p>
            <a:endParaRPr lang="hr-HR" sz="3200" dirty="0">
              <a:solidFill>
                <a:srgbClr val="000000"/>
              </a:solidFill>
            </a:endParaRPr>
          </a:p>
          <a:p>
            <a:r>
              <a:rPr lang="hr-HR" sz="3200" dirty="0">
                <a:solidFill>
                  <a:srgbClr val="000000"/>
                </a:solidFill>
              </a:rPr>
              <a:t>Najvažnije prednosti spajanja računala u lokalnu mrežu:</a:t>
            </a:r>
          </a:p>
          <a:p>
            <a:pPr lvl="1"/>
            <a:r>
              <a:rPr lang="hr-HR" sz="3200" i="1" dirty="0">
                <a:solidFill>
                  <a:schemeClr val="accent1"/>
                </a:solidFill>
              </a:rPr>
              <a:t>razmjena podataka (datoteka)</a:t>
            </a:r>
          </a:p>
          <a:p>
            <a:pPr lvl="1"/>
            <a:r>
              <a:rPr lang="hr-HR" sz="3200" i="1" dirty="0">
                <a:solidFill>
                  <a:schemeClr val="accent1"/>
                </a:solidFill>
              </a:rPr>
              <a:t>zajednička uporaba uređaja</a:t>
            </a:r>
          </a:p>
        </p:txBody>
      </p:sp>
    </p:spTree>
    <p:extLst>
      <p:ext uri="{BB962C8B-B14F-4D97-AF65-F5344CB8AC3E}">
        <p14:creationId xmlns:p14="http://schemas.microsoft.com/office/powerpoint/2010/main" xmlns="" val="95335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411A056-5650-48F2-BE81-96195579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85" y="1349115"/>
            <a:ext cx="3494362" cy="2671238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solidFill>
                  <a:schemeClr val="accent1"/>
                </a:solidFill>
              </a:rPr>
              <a:t>Lokalna mreža (LAN) – najvažnije mrežne komponente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FDCC0438-E3CF-470A-B006-97E4DDBA2CC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76031" y="320040"/>
            <a:ext cx="6756423" cy="6217919"/>
          </a:xfrm>
        </p:spPr>
        <p:txBody>
          <a:bodyPr anchor="ctr">
            <a:normAutofit/>
          </a:bodyPr>
          <a:lstStyle/>
          <a:p>
            <a:r>
              <a:rPr lang="hr-HR" sz="2400" dirty="0">
                <a:hlinkClick r:id="rId2" action="ppaction://hlinksldjump"/>
              </a:rPr>
              <a:t>Mrežna kartica (NIC – Network </a:t>
            </a:r>
            <a:r>
              <a:rPr lang="hr-HR" sz="2400" dirty="0" err="1">
                <a:hlinkClick r:id="rId2" action="ppaction://hlinksldjump"/>
              </a:rPr>
              <a:t>Interface</a:t>
            </a:r>
            <a:r>
              <a:rPr lang="hr-HR" sz="2400" dirty="0">
                <a:hlinkClick r:id="rId2" action="ppaction://hlinksldjump"/>
              </a:rPr>
              <a:t> </a:t>
            </a:r>
            <a:r>
              <a:rPr lang="hr-HR" sz="2400" dirty="0" err="1">
                <a:hlinkClick r:id="rId2" action="ppaction://hlinksldjump"/>
              </a:rPr>
              <a:t>Card</a:t>
            </a:r>
            <a:r>
              <a:rPr lang="hr-HR" sz="2400" dirty="0">
                <a:hlinkClick r:id="rId2" action="ppaction://hlinksldjump"/>
              </a:rPr>
              <a:t>)</a:t>
            </a:r>
            <a:endParaRPr lang="hr-HR" sz="2400" dirty="0"/>
          </a:p>
          <a:p>
            <a:pPr lvl="1"/>
            <a:r>
              <a:rPr lang="hr-HR" sz="2000" dirty="0"/>
              <a:t>gdje je ugrađena; kako se spaja na ostale komponente</a:t>
            </a:r>
          </a:p>
          <a:p>
            <a:endParaRPr lang="hr-HR" sz="2400" dirty="0"/>
          </a:p>
          <a:p>
            <a:r>
              <a:rPr lang="hr-HR" sz="2400" dirty="0">
                <a:hlinkClick r:id="rId3" action="ppaction://hlinksldjump"/>
              </a:rPr>
              <a:t>Preklopnik (</a:t>
            </a:r>
            <a:r>
              <a:rPr lang="hr-HR" sz="2400" dirty="0" err="1">
                <a:hlinkClick r:id="rId3" action="ppaction://hlinksldjump"/>
              </a:rPr>
              <a:t>switch</a:t>
            </a:r>
            <a:r>
              <a:rPr lang="hr-HR" sz="2400" dirty="0">
                <a:hlinkClick r:id="rId3" action="ppaction://hlinksldjump"/>
              </a:rPr>
              <a:t>)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 err="1">
                <a:hlinkClick r:id="rId4" action="ppaction://hlinksldjump"/>
              </a:rPr>
              <a:t>Usmjernik</a:t>
            </a:r>
            <a:r>
              <a:rPr lang="hr-HR" sz="2400" dirty="0">
                <a:hlinkClick r:id="rId4" action="ppaction://hlinksldjump"/>
              </a:rPr>
              <a:t> (</a:t>
            </a:r>
            <a:r>
              <a:rPr lang="hr-HR" sz="2400" dirty="0" err="1">
                <a:hlinkClick r:id="rId4" action="ppaction://hlinksldjump"/>
              </a:rPr>
              <a:t>router</a:t>
            </a:r>
            <a:r>
              <a:rPr lang="hr-HR" sz="2400" dirty="0">
                <a:hlinkClick r:id="rId4" action="ppaction://hlinksldjump"/>
              </a:rPr>
              <a:t>)</a:t>
            </a: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>
                <a:hlinkClick r:id="rId5" action="ppaction://hlinksldjump"/>
              </a:rPr>
              <a:t>UTP (</a:t>
            </a:r>
            <a:r>
              <a:rPr lang="hr-HR" sz="2400" dirty="0" err="1">
                <a:hlinkClick r:id="rId5" action="ppaction://hlinksldjump"/>
              </a:rPr>
              <a:t>Unshielded</a:t>
            </a:r>
            <a:r>
              <a:rPr lang="hr-HR" sz="2400" dirty="0">
                <a:hlinkClick r:id="rId5" action="ppaction://hlinksldjump"/>
              </a:rPr>
              <a:t> </a:t>
            </a:r>
            <a:r>
              <a:rPr lang="hr-HR" sz="2400" dirty="0" err="1">
                <a:hlinkClick r:id="rId5" action="ppaction://hlinksldjump"/>
              </a:rPr>
              <a:t>twistes</a:t>
            </a:r>
            <a:r>
              <a:rPr lang="hr-HR" sz="2400" dirty="0">
                <a:hlinkClick r:id="rId5" action="ppaction://hlinksldjump"/>
              </a:rPr>
              <a:t> </a:t>
            </a:r>
            <a:r>
              <a:rPr lang="hr-HR" sz="2400" dirty="0" err="1">
                <a:hlinkClick r:id="rId5" action="ppaction://hlinksldjump"/>
              </a:rPr>
              <a:t>pair</a:t>
            </a:r>
            <a:r>
              <a:rPr lang="hr-HR" sz="2400" dirty="0">
                <a:hlinkClick r:id="rId5" action="ppaction://hlinksldjump"/>
              </a:rPr>
              <a:t>) kabeli</a:t>
            </a:r>
            <a:endParaRPr lang="hr-HR" sz="2400" dirty="0"/>
          </a:p>
          <a:p>
            <a:endParaRPr lang="hr-HR" sz="2400" dirty="0"/>
          </a:p>
          <a:p>
            <a:r>
              <a:rPr lang="hr-HR" sz="2400" dirty="0">
                <a:hlinkClick r:id="rId6" action="ppaction://hlinksldjump"/>
              </a:rPr>
              <a:t>TCP/IP (</a:t>
            </a:r>
            <a:r>
              <a:rPr lang="hr-HR" sz="2400" dirty="0" err="1">
                <a:hlinkClick r:id="rId6" action="ppaction://hlinksldjump"/>
              </a:rPr>
              <a:t>Transmission</a:t>
            </a:r>
            <a:r>
              <a:rPr lang="hr-HR" sz="2400" dirty="0">
                <a:hlinkClick r:id="rId6" action="ppaction://hlinksldjump"/>
              </a:rPr>
              <a:t> </a:t>
            </a:r>
            <a:r>
              <a:rPr lang="hr-HR" sz="2400" dirty="0" err="1">
                <a:hlinkClick r:id="rId6" action="ppaction://hlinksldjump"/>
              </a:rPr>
              <a:t>Control</a:t>
            </a:r>
            <a:r>
              <a:rPr lang="hr-HR" sz="2400" dirty="0">
                <a:hlinkClick r:id="rId6" action="ppaction://hlinksldjump"/>
              </a:rPr>
              <a:t> </a:t>
            </a:r>
            <a:r>
              <a:rPr lang="hr-HR" sz="2400" dirty="0" err="1">
                <a:hlinkClick r:id="rId6" action="ppaction://hlinksldjump"/>
              </a:rPr>
              <a:t>Protocol</a:t>
            </a:r>
            <a:r>
              <a:rPr lang="hr-HR" sz="2400" dirty="0">
                <a:hlinkClick r:id="rId6" action="ppaction://hlinksldjump"/>
              </a:rPr>
              <a:t> / Internet </a:t>
            </a:r>
            <a:r>
              <a:rPr lang="hr-HR" sz="2400" dirty="0" err="1">
                <a:hlinkClick r:id="rId6" action="ppaction://hlinksldjump"/>
              </a:rPr>
              <a:t>Protocol</a:t>
            </a:r>
            <a:r>
              <a:rPr lang="hr-HR" sz="2400" dirty="0">
                <a:hlinkClick r:id="rId6" action="ppaction://hlinksldjump"/>
              </a:rPr>
              <a:t>)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xmlns="" val="34011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0629764-EA1B-4561-9A0A-280F43497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6" y="480906"/>
            <a:ext cx="6724009" cy="1685519"/>
          </a:xfrm>
        </p:spPr>
        <p:txBody>
          <a:bodyPr>
            <a:normAutofit fontScale="90000"/>
          </a:bodyPr>
          <a:lstStyle/>
          <a:p>
            <a:r>
              <a:rPr lang="hr-HR" sz="6000" b="1" dirty="0"/>
              <a:t>Mrežna kartica (NIC – Network </a:t>
            </a:r>
            <a:r>
              <a:rPr lang="hr-HR" sz="6000" b="1" dirty="0" err="1"/>
              <a:t>Interface</a:t>
            </a:r>
            <a:r>
              <a:rPr lang="hr-HR" sz="6000" b="1" dirty="0"/>
              <a:t> </a:t>
            </a:r>
            <a:r>
              <a:rPr lang="hr-HR" sz="6000" b="1" dirty="0" err="1"/>
              <a:t>Card</a:t>
            </a:r>
            <a:r>
              <a:rPr lang="hr-HR" sz="6000" b="1" dirty="0"/>
              <a:t>)</a:t>
            </a:r>
          </a:p>
        </p:txBody>
      </p:sp>
      <p:sp>
        <p:nvSpPr>
          <p:cNvPr id="34" name="Rezervirano mjesto sadržaja 2">
            <a:extLst>
              <a:ext uri="{FF2B5EF4-FFF2-40B4-BE49-F238E27FC236}">
                <a16:creationId xmlns:a16="http://schemas.microsoft.com/office/drawing/2014/main" xmlns="" id="{B8767392-E8FF-41EE-A689-3EA8BBD99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2" y="2166425"/>
            <a:ext cx="7564735" cy="4691575"/>
          </a:xfrm>
        </p:spPr>
        <p:txBody>
          <a:bodyPr anchor="t">
            <a:normAutofit lnSpcReduction="10000"/>
          </a:bodyPr>
          <a:lstStyle/>
          <a:p>
            <a:r>
              <a:rPr lang="hr-HR" dirty="0"/>
              <a:t>Žična (</a:t>
            </a:r>
            <a:r>
              <a:rPr lang="hr-HR" dirty="0" err="1"/>
              <a:t>ethernet</a:t>
            </a:r>
            <a:r>
              <a:rPr lang="hr-HR" dirty="0"/>
              <a:t>) kartica</a:t>
            </a:r>
          </a:p>
          <a:p>
            <a:pPr lvl="1"/>
            <a:r>
              <a:rPr lang="hr-HR" sz="2800" dirty="0"/>
              <a:t>ugrađena je u sva suvremena računala</a:t>
            </a:r>
          </a:p>
          <a:p>
            <a:pPr lvl="1"/>
            <a:r>
              <a:rPr lang="hr-HR" sz="2800" dirty="0"/>
              <a:t>s ostalim mrežnim komponentama povezuje se UTP kablom</a:t>
            </a:r>
          </a:p>
          <a:p>
            <a:endParaRPr lang="hr-HR" dirty="0"/>
          </a:p>
          <a:p>
            <a:r>
              <a:rPr lang="hr-HR" dirty="0"/>
              <a:t>Bežična (wireless) kartica</a:t>
            </a:r>
          </a:p>
          <a:p>
            <a:pPr lvl="1"/>
            <a:r>
              <a:rPr lang="hr-HR" sz="2800" dirty="0"/>
              <a:t>ugrađena je u prijenosnike, pametne telefone, tablete te ostale prijenosne uređaje, a može se i USB-om priključiti na stolna računala</a:t>
            </a:r>
          </a:p>
          <a:p>
            <a:pPr lvl="1"/>
            <a:r>
              <a:rPr lang="hr-HR" sz="2800" dirty="0"/>
              <a:t>s ostalim mrežnim komponentama povezuje se radiovalovima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xmlns="" id="{3293C47D-581E-49AC-A9C7-543B407483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85" r="9848" b="-1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5" name="Slika 4" descr="Slika na kojoj se prikazuje elektronički&#10;&#10;Opis je generiran uz visoku pouzdanost">
            <a:extLst>
              <a:ext uri="{FF2B5EF4-FFF2-40B4-BE49-F238E27FC236}">
                <a16:creationId xmlns:a16="http://schemas.microsoft.com/office/drawing/2014/main" xmlns="" id="{B0F1B71E-D451-4FD4-95B4-84239EE7FA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194" r="-2" b="9289"/>
          <a:stretch/>
        </p:blipFill>
        <p:spPr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</p:spPr>
      </p:pic>
      <p:sp>
        <p:nvSpPr>
          <p:cNvPr id="8" name="Akcijski gumb: Natrag ili Prethodno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xmlns="" id="{F377FDF1-D64B-4DFA-BDEC-06CA3B25728B}"/>
              </a:ext>
            </a:extLst>
          </p:cNvPr>
          <p:cNvSpPr/>
          <p:nvPr/>
        </p:nvSpPr>
        <p:spPr>
          <a:xfrm>
            <a:off x="11386458" y="6500181"/>
            <a:ext cx="715618" cy="35780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2617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85986FE-6A24-4E49-AAB5-21600893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hr-HR" sz="5400" b="1" dirty="0"/>
              <a:t>Preklopnik (</a:t>
            </a:r>
            <a:r>
              <a:rPr lang="hr-HR" sz="5400" b="1" dirty="0" err="1"/>
              <a:t>switch</a:t>
            </a:r>
            <a:r>
              <a:rPr lang="hr-HR" sz="5400" b="1" dirty="0"/>
              <a:t>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3DE6675-CC1F-4521-84B3-8058C091E71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781373" y="661182"/>
            <a:ext cx="4218369" cy="6091309"/>
          </a:xfrm>
        </p:spPr>
        <p:txBody>
          <a:bodyPr anchor="ctr">
            <a:normAutofit/>
          </a:bodyPr>
          <a:lstStyle/>
          <a:p>
            <a:r>
              <a:rPr lang="hr-HR" dirty="0"/>
              <a:t>uređaj koji mrežnim UTP kablom povezuje sva računala i ostale uređaje u lokalnoj mreži</a:t>
            </a:r>
          </a:p>
          <a:p>
            <a:r>
              <a:rPr lang="hr-HR" dirty="0"/>
              <a:t>omogućuje da se više uređaja istodobno neometano koristi mrežom</a:t>
            </a:r>
          </a:p>
          <a:p>
            <a:r>
              <a:rPr lang="hr-HR" dirty="0"/>
              <a:t>upravlja komunikacijom, dijeli mrežni promet i šalje ga na odredište</a:t>
            </a:r>
          </a:p>
          <a:p>
            <a:r>
              <a:rPr lang="hr-HR" dirty="0"/>
              <a:t>pakete čije je odredište izvan lokalne mreže šalje na </a:t>
            </a:r>
            <a:r>
              <a:rPr lang="hr-HR" dirty="0" err="1"/>
              <a:t>usmjernik</a:t>
            </a:r>
            <a:endParaRPr lang="hr-HR" dirty="0"/>
          </a:p>
        </p:txBody>
      </p:sp>
      <p:pic>
        <p:nvPicPr>
          <p:cNvPr id="5" name="Slika 4" descr="Slika na kojoj se prikazuje elektronički&#10;&#10;Opis je generiran uz vrlo visoku pouzdanost">
            <a:extLst>
              <a:ext uri="{FF2B5EF4-FFF2-40B4-BE49-F238E27FC236}">
                <a16:creationId xmlns:a16="http://schemas.microsoft.com/office/drawing/2014/main" xmlns="" id="{2D1F467A-E7B2-418E-80D8-E41DDF6758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4293" y="2967985"/>
            <a:ext cx="5069382" cy="199767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C607803A-4E99-444E-94F7-8785CDDF58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2989BE6A-C309-418E-8ADD-1616A98057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kcijski gumb: Natrag ili Prethodno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xmlns="" id="{C31F0B19-D8E3-426D-9B91-CCE2E8840043}"/>
              </a:ext>
            </a:extLst>
          </p:cNvPr>
          <p:cNvSpPr/>
          <p:nvPr/>
        </p:nvSpPr>
        <p:spPr>
          <a:xfrm>
            <a:off x="11350385" y="6447691"/>
            <a:ext cx="649357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983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113CE8-B305-4904-9027-CA41215A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012" y="88901"/>
            <a:ext cx="4977976" cy="1454051"/>
          </a:xfrm>
        </p:spPr>
        <p:txBody>
          <a:bodyPr>
            <a:normAutofit fontScale="90000"/>
          </a:bodyPr>
          <a:lstStyle/>
          <a:p>
            <a:r>
              <a:rPr lang="hr-HR" sz="5400" b="1" dirty="0" err="1">
                <a:solidFill>
                  <a:srgbClr val="000000"/>
                </a:solidFill>
              </a:rPr>
              <a:t>Usmjernik</a:t>
            </a:r>
            <a:r>
              <a:rPr lang="hr-HR" sz="5400" b="1" dirty="0">
                <a:solidFill>
                  <a:srgbClr val="000000"/>
                </a:solidFill>
              </a:rPr>
              <a:t> (</a:t>
            </a:r>
            <a:r>
              <a:rPr lang="hr-HR" sz="5400" b="1" dirty="0" err="1">
                <a:solidFill>
                  <a:srgbClr val="000000"/>
                </a:solidFill>
              </a:rPr>
              <a:t>router</a:t>
            </a:r>
            <a:r>
              <a:rPr lang="hr-HR" sz="5400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6E5D006-764B-4A30-9426-EB5DBFC803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429787" y="1166192"/>
            <a:ext cx="6566222" cy="5544098"/>
          </a:xfrm>
        </p:spPr>
        <p:txBody>
          <a:bodyPr anchor="ctr">
            <a:normAutofit/>
          </a:bodyPr>
          <a:lstStyle/>
          <a:p>
            <a:r>
              <a:rPr lang="hr-HR" sz="2400" dirty="0">
                <a:solidFill>
                  <a:srgbClr val="000000"/>
                </a:solidFill>
              </a:rPr>
              <a:t>povezan je UTP kablom s preklopnikom</a:t>
            </a:r>
          </a:p>
          <a:p>
            <a:r>
              <a:rPr lang="hr-HR" sz="2400" dirty="0">
                <a:solidFill>
                  <a:srgbClr val="000000"/>
                </a:solidFill>
              </a:rPr>
              <a:t>uređaj koji spaja više računalnih mreža</a:t>
            </a:r>
          </a:p>
          <a:p>
            <a:r>
              <a:rPr lang="hr-HR" sz="2400" dirty="0">
                <a:solidFill>
                  <a:srgbClr val="000000"/>
                </a:solidFill>
              </a:rPr>
              <a:t>usmjerava pakete iz jedne mreže u drugu</a:t>
            </a:r>
          </a:p>
          <a:p>
            <a:r>
              <a:rPr lang="hr-HR" sz="2400" dirty="0">
                <a:solidFill>
                  <a:srgbClr val="000000"/>
                </a:solidFill>
              </a:rPr>
              <a:t>u </a:t>
            </a:r>
            <a:r>
              <a:rPr lang="hr-HR" sz="2400" dirty="0" err="1">
                <a:solidFill>
                  <a:srgbClr val="000000"/>
                </a:solidFill>
              </a:rPr>
              <a:t>usmjernicima</a:t>
            </a:r>
            <a:r>
              <a:rPr lang="hr-HR" sz="2400" dirty="0">
                <a:solidFill>
                  <a:srgbClr val="000000"/>
                </a:solidFill>
              </a:rPr>
              <a:t> je često integrirano više uređaja, a najčešće:</a:t>
            </a:r>
          </a:p>
          <a:p>
            <a:pPr lvl="1"/>
            <a:r>
              <a:rPr lang="hr-HR" dirty="0">
                <a:solidFill>
                  <a:schemeClr val="accent1"/>
                </a:solidFill>
              </a:rPr>
              <a:t>poslužitelj IP adresa </a:t>
            </a:r>
            <a:r>
              <a:rPr lang="hr-HR" dirty="0">
                <a:solidFill>
                  <a:srgbClr val="000000"/>
                </a:solidFill>
              </a:rPr>
              <a:t>– DHCP server – automatski dodjeljuje IP adrese uređajima u mreži</a:t>
            </a:r>
          </a:p>
          <a:p>
            <a:pPr lvl="1"/>
            <a:r>
              <a:rPr lang="hr-HR" dirty="0">
                <a:solidFill>
                  <a:schemeClr val="accent1"/>
                </a:solidFill>
              </a:rPr>
              <a:t>pristupna mreža (AP) </a:t>
            </a:r>
            <a:r>
              <a:rPr lang="hr-HR" dirty="0">
                <a:solidFill>
                  <a:srgbClr val="000000"/>
                </a:solidFill>
              </a:rPr>
              <a:t>emitira Wi-Fi signal bežične mreže (WLAN) potreban za spajanje prijenosnih uređaja s pomoću, u njih ugrađenih, bežičnih mrežnih kartica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xmlns="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Slika 4" descr="Slika na kojoj se prikazuje nebo, usmjerivač, elektronički, na zatvorenom&#10;&#10;Opis je generiran uz visoku pouzdanost">
            <a:extLst>
              <a:ext uri="{FF2B5EF4-FFF2-40B4-BE49-F238E27FC236}">
                <a16:creationId xmlns:a16="http://schemas.microsoft.com/office/drawing/2014/main" xmlns="" id="{B613CCD2-4A1C-4BD0-A07D-7B92F003D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349" y="1800913"/>
            <a:ext cx="3661831" cy="3276373"/>
          </a:xfrm>
          <a:prstGeom prst="rect">
            <a:avLst/>
          </a:prstGeom>
        </p:spPr>
      </p:pic>
      <p:sp>
        <p:nvSpPr>
          <p:cNvPr id="6" name="Akcijski gumb: Natrag ili Prethodno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xmlns="" id="{0115D490-EA80-4B71-8B2F-B50534474C88}"/>
              </a:ext>
            </a:extLst>
          </p:cNvPr>
          <p:cNvSpPr/>
          <p:nvPr/>
        </p:nvSpPr>
        <p:spPr>
          <a:xfrm>
            <a:off x="11267140" y="6410670"/>
            <a:ext cx="728869" cy="34745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57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55AD1C7-06DA-4B1A-8F4F-C7A7753E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4260" y="785611"/>
            <a:ext cx="6582602" cy="1521486"/>
          </a:xfrm>
        </p:spPr>
        <p:txBody>
          <a:bodyPr anchor="b">
            <a:normAutofit/>
          </a:bodyPr>
          <a:lstStyle/>
          <a:p>
            <a:r>
              <a:rPr lang="hr-HR" sz="4000" dirty="0"/>
              <a:t>UTP (</a:t>
            </a:r>
            <a:r>
              <a:rPr lang="hr-HR" sz="4000" dirty="0" err="1"/>
              <a:t>Unshielded</a:t>
            </a:r>
            <a:r>
              <a:rPr lang="hr-HR" sz="4000" dirty="0"/>
              <a:t> </a:t>
            </a:r>
            <a:r>
              <a:rPr lang="hr-HR" sz="4000" dirty="0" err="1"/>
              <a:t>twistes</a:t>
            </a:r>
            <a:r>
              <a:rPr lang="hr-HR" sz="4000" dirty="0"/>
              <a:t> </a:t>
            </a:r>
            <a:r>
              <a:rPr lang="hr-HR" sz="4000" dirty="0" err="1"/>
              <a:t>pair</a:t>
            </a:r>
            <a:r>
              <a:rPr lang="hr-HR" sz="4000" dirty="0"/>
              <a:t>) kabeli</a:t>
            </a:r>
          </a:p>
        </p:txBody>
      </p:sp>
      <p:graphicFrame>
        <p:nvGraphicFramePr>
          <p:cNvPr id="7" name="Rezervirano mjesto sadržaja 2">
            <a:extLst>
              <a:ext uri="{FF2B5EF4-FFF2-40B4-BE49-F238E27FC236}">
                <a16:creationId xmlns:a16="http://schemas.microsoft.com/office/drawing/2014/main" xmlns="" id="{0D40E992-E24F-480C-9EAB-3091992FA6D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2160908"/>
              </p:ext>
            </p:extLst>
          </p:nvPr>
        </p:nvGraphicFramePr>
        <p:xfrm>
          <a:off x="5054958" y="2743936"/>
          <a:ext cx="6761904" cy="3741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5EE8969-963B-4684-B457-EC3E23FEE8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" y="-1"/>
            <a:ext cx="4654296" cy="6861717"/>
          </a:xfrm>
          <a:prstGeom prst="rect">
            <a:avLst/>
          </a:prstGeom>
          <a:solidFill>
            <a:srgbClr val="3C5C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FF6CD192-AEC2-4532-8B04-F022237647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8655" y="986164"/>
            <a:ext cx="3373935" cy="4358546"/>
          </a:xfrm>
          <a:prstGeom prst="roundRect">
            <a:avLst>
              <a:gd name="adj" fmla="val 2462"/>
            </a:avLst>
          </a:prstGeom>
          <a:solidFill>
            <a:schemeClr val="bg1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215F9845-F1D1-41AF-BA54-574821212C7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4384" y="1335575"/>
            <a:ext cx="2330912" cy="370726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ED22D97A-9000-40A1-A671-A23DB8BF93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354983" y="2422200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kcijski gumb: Natrag ili Prethodno 5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xmlns="" id="{96F01AA6-95F0-4988-BAE8-803035DEDD32}"/>
              </a:ext>
            </a:extLst>
          </p:cNvPr>
          <p:cNvSpPr/>
          <p:nvPr/>
        </p:nvSpPr>
        <p:spPr>
          <a:xfrm>
            <a:off x="11317357" y="6434129"/>
            <a:ext cx="636104" cy="37280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209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D775C35-93A3-4FCE-BAC9-34A89950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r-HR" sz="4000">
                <a:solidFill>
                  <a:srgbClr val="FFFFFF"/>
                </a:solidFill>
              </a:rPr>
              <a:t>TCP/IP (Transmission Control Protocol / Internet Protocol)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152EF51A-E051-4B64-B617-96CCC6A46B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hr-HR" sz="3200" dirty="0">
                <a:solidFill>
                  <a:srgbClr val="000000"/>
                </a:solidFill>
              </a:rPr>
              <a:t>najrašireniji skup protokola koji s pomoću medija omogućuje komunikaciju između svih mrežnih komponenti: mrežnih kartica, preklopnika, </a:t>
            </a:r>
            <a:r>
              <a:rPr lang="hr-HR" sz="3200" dirty="0" err="1">
                <a:solidFill>
                  <a:srgbClr val="000000"/>
                </a:solidFill>
              </a:rPr>
              <a:t>usmjernika</a:t>
            </a:r>
            <a:endParaRPr lang="hr-H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59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zvorni">
  <a:themeElements>
    <a:clrScheme name="Livnic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zvorni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zvorni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817</Words>
  <Application>Microsoft Office PowerPoint</Application>
  <PresentationFormat>Prilagođeno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17</vt:i4>
      </vt:variant>
    </vt:vector>
  </HeadingPairs>
  <TitlesOfParts>
    <vt:vector size="19" baseType="lpstr">
      <vt:lpstr>1_Tema sustava Office</vt:lpstr>
      <vt:lpstr>Izvorni</vt:lpstr>
      <vt:lpstr>Slajd 1</vt:lpstr>
      <vt:lpstr>Najvažnije mrežne komponente, dijeljenje mrežnih resursa</vt:lpstr>
      <vt:lpstr>Lokalna mreža (LAN) – najvažnije mrežne komponente</vt:lpstr>
      <vt:lpstr>Lokalna mreža (LAN) – najvažnije mrežne komponente</vt:lpstr>
      <vt:lpstr>Mrežna kartica (NIC – Network Interface Card)</vt:lpstr>
      <vt:lpstr>Preklopnik (switch)</vt:lpstr>
      <vt:lpstr>Usmjernik (router)</vt:lpstr>
      <vt:lpstr>UTP (Unshielded twistes pair) kabeli</vt:lpstr>
      <vt:lpstr>TCP/IP (Transmission Control Protocol / Internet Protocol)</vt:lpstr>
      <vt:lpstr>Dijeljenje uređaja na mreži</vt:lpstr>
      <vt:lpstr>Dijeljenje uređaja na mreži</vt:lpstr>
      <vt:lpstr>Dijeljenje uređaja na mreži</vt:lpstr>
      <vt:lpstr>Pristup internetu</vt:lpstr>
      <vt:lpstr>Pristup internetu</vt:lpstr>
      <vt:lpstr>Zašto je važna brzina pristupa internetu?</vt:lpstr>
      <vt:lpstr>Vrijeme odziva, brzina preuzimanja i slanja podataka internetom</vt:lpstr>
      <vt:lpstr>Najvažnije mrežne komponente, dijeljenje mrežnih resursa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Današnja pitanja:</dc:title>
  <dc:creator>Martina Špejić</dc:creator>
  <cp:lastModifiedBy>Alenka</cp:lastModifiedBy>
  <cp:revision>13</cp:revision>
  <dcterms:created xsi:type="dcterms:W3CDTF">2018-09-17T16:04:40Z</dcterms:created>
  <dcterms:modified xsi:type="dcterms:W3CDTF">2018-11-29T15:32:02Z</dcterms:modified>
</cp:coreProperties>
</file>